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8A"/>
    <a:srgbClr val="2081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66"/>
    <p:restoredTop sz="94674"/>
  </p:normalViewPr>
  <p:slideViewPr>
    <p:cSldViewPr snapToGrid="0" snapToObjects="1">
      <p:cViewPr varScale="1">
        <p:scale>
          <a:sx n="91" d="100"/>
          <a:sy n="91" d="100"/>
        </p:scale>
        <p:origin x="7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987CB-EB25-154E-BF0C-082CB98CBE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121A78-9773-9A40-94E1-36A1A1449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86894-EDC3-AB44-AF6C-2E297DC9F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A9DF-1C10-CB4C-9132-49137059000F}" type="datetimeFigureOut">
              <a:rPr lang="hu-HU" smtClean="0"/>
              <a:t>2020. 01. 08.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95CC1-02EE-6446-80BD-4A881E76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66536-D995-BC44-A53C-67B30C037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9423-D11E-9849-9F78-E45B373836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7358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72450-5184-9E4E-8FD5-1C2BF50A0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7747C-8C69-7E46-B5E2-70ED6A5AA8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F797CC-F1D8-5B4A-BE5F-510F388BE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039EC6-9A63-4E4A-BD1B-86AE74332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A9DF-1C10-CB4C-9132-49137059000F}" type="datetimeFigureOut">
              <a:rPr lang="hu-HU" smtClean="0"/>
              <a:t>2020. 01. 08.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0F564-9ACC-0144-81EB-2997F706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97E92-C842-924B-BBD6-6A072CD3A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9423-D11E-9849-9F78-E45B373836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2656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CC8B1-2BA3-F34B-92AA-77BABA132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440AA-C65A-2E42-B615-E29D21F191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6E45F-8506-ED47-8F77-E4AD4DC06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A9DF-1C10-CB4C-9132-49137059000F}" type="datetimeFigureOut">
              <a:rPr lang="hu-HU" smtClean="0"/>
              <a:t>2020. 01. 08.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DCB6F-28C2-864F-86CB-C4828A5C3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96389-786D-5741-9843-7A673714D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9423-D11E-9849-9F78-E45B373836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2269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510093-3887-3B46-994A-1C5F9CD27C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B47389-7742-C849-885F-921F1FC711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2923C-8C64-7C41-8CCC-EC4F2934E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A9DF-1C10-CB4C-9132-49137059000F}" type="datetimeFigureOut">
              <a:rPr lang="hu-HU" smtClean="0"/>
              <a:t>2020. 01. 08.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1ED80-5A85-5141-8EF8-07BB11579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A2485-B557-4C44-BEDA-CDFB811A4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9423-D11E-9849-9F78-E45B373836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0859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Custom Layou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idx="2"/>
          </p:nvPr>
        </p:nvSpPr>
        <p:spPr>
          <a:xfrm>
            <a:off x="2951418" y="525417"/>
            <a:ext cx="2022230" cy="1693728"/>
          </a:xfrm>
          <a:prstGeom prst="rect">
            <a:avLst/>
          </a:prstGeom>
          <a:noFill/>
          <a:ln>
            <a:noFill/>
          </a:ln>
          <a:effectLst>
            <a:outerShdw blurRad="508000" sx="90000" sy="90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3F3F3F"/>
              </a:buClr>
              <a:buSzPct val="100000"/>
              <a:buFont typeface="Arial"/>
              <a:buNone/>
              <a:defRPr sz="1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3"/>
          </p:nvPr>
        </p:nvSpPr>
        <p:spPr>
          <a:xfrm>
            <a:off x="5188878" y="525417"/>
            <a:ext cx="2022230" cy="1693728"/>
          </a:xfrm>
          <a:prstGeom prst="rect">
            <a:avLst/>
          </a:prstGeom>
          <a:noFill/>
          <a:ln>
            <a:noFill/>
          </a:ln>
          <a:effectLst>
            <a:outerShdw blurRad="508000" sx="90000" sy="90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3F3F3F"/>
              </a:buClr>
              <a:buSzPct val="100000"/>
              <a:buFont typeface="Arial"/>
              <a:buNone/>
              <a:defRPr sz="1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4"/>
          </p:nvPr>
        </p:nvSpPr>
        <p:spPr>
          <a:xfrm>
            <a:off x="713958" y="3604260"/>
            <a:ext cx="2022230" cy="1693728"/>
          </a:xfrm>
          <a:prstGeom prst="rect">
            <a:avLst/>
          </a:prstGeom>
          <a:noFill/>
          <a:ln>
            <a:noFill/>
          </a:ln>
          <a:effectLst>
            <a:outerShdw blurRad="508000" sx="90000" sy="90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3F3F3F"/>
              </a:buClr>
              <a:buSzPct val="100000"/>
              <a:buFont typeface="Arial"/>
              <a:buNone/>
              <a:defRPr sz="1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pic" idx="5"/>
          </p:nvPr>
        </p:nvSpPr>
        <p:spPr>
          <a:xfrm>
            <a:off x="2951418" y="3604260"/>
            <a:ext cx="2022230" cy="1693728"/>
          </a:xfrm>
          <a:prstGeom prst="rect">
            <a:avLst/>
          </a:prstGeom>
          <a:noFill/>
          <a:ln>
            <a:noFill/>
          </a:ln>
          <a:effectLst>
            <a:outerShdw blurRad="508000" sx="90000" sy="90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3F3F3F"/>
              </a:buClr>
              <a:buSzPct val="100000"/>
              <a:buFont typeface="Arial"/>
              <a:buNone/>
              <a:defRPr sz="1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>
            <a:spLocks noGrp="1"/>
          </p:cNvSpPr>
          <p:nvPr>
            <p:ph type="pic" idx="6"/>
          </p:nvPr>
        </p:nvSpPr>
        <p:spPr>
          <a:xfrm>
            <a:off x="5188878" y="3604260"/>
            <a:ext cx="2022230" cy="1693728"/>
          </a:xfrm>
          <a:prstGeom prst="rect">
            <a:avLst/>
          </a:prstGeom>
          <a:noFill/>
          <a:ln>
            <a:noFill/>
          </a:ln>
          <a:effectLst>
            <a:outerShdw blurRad="508000" sx="90000" sy="90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3F3F3F"/>
              </a:buClr>
              <a:buSzPct val="100000"/>
              <a:buFont typeface="Arial"/>
              <a:buNone/>
              <a:defRPr sz="1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pic" idx="7"/>
          </p:nvPr>
        </p:nvSpPr>
        <p:spPr>
          <a:xfrm>
            <a:off x="713958" y="525417"/>
            <a:ext cx="2022230" cy="1693728"/>
          </a:xfrm>
          <a:prstGeom prst="rect">
            <a:avLst/>
          </a:prstGeom>
          <a:noFill/>
          <a:ln>
            <a:noFill/>
          </a:ln>
          <a:effectLst>
            <a:outerShdw blurRad="508000" sx="90000" sy="90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3F3F3F"/>
              </a:buClr>
              <a:buSzPct val="100000"/>
              <a:buFont typeface="Arial"/>
              <a:buNone/>
              <a:defRPr sz="1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pic" idx="8"/>
          </p:nvPr>
        </p:nvSpPr>
        <p:spPr>
          <a:xfrm>
            <a:off x="7426338" y="525417"/>
            <a:ext cx="2022230" cy="1693728"/>
          </a:xfrm>
          <a:prstGeom prst="rect">
            <a:avLst/>
          </a:prstGeom>
          <a:noFill/>
          <a:ln>
            <a:noFill/>
          </a:ln>
          <a:effectLst>
            <a:outerShdw blurRad="508000" sx="90000" sy="90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3F3F3F"/>
              </a:buClr>
              <a:buSzPct val="100000"/>
              <a:buFont typeface="Arial"/>
              <a:buNone/>
              <a:defRPr sz="1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>
            <a:spLocks noGrp="1"/>
          </p:cNvSpPr>
          <p:nvPr>
            <p:ph type="pic" idx="9"/>
          </p:nvPr>
        </p:nvSpPr>
        <p:spPr>
          <a:xfrm>
            <a:off x="9663798" y="525417"/>
            <a:ext cx="2022230" cy="1693728"/>
          </a:xfrm>
          <a:prstGeom prst="rect">
            <a:avLst/>
          </a:prstGeom>
          <a:noFill/>
          <a:ln>
            <a:noFill/>
          </a:ln>
          <a:effectLst>
            <a:outerShdw blurRad="508000" sx="90000" sy="90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3F3F3F"/>
              </a:buClr>
              <a:buSzPct val="100000"/>
              <a:buFont typeface="Arial"/>
              <a:buNone/>
              <a:defRPr sz="1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/>
          <p:nvPr/>
        </p:nvSpPr>
        <p:spPr>
          <a:xfrm>
            <a:off x="0" y="5715000"/>
            <a:ext cx="2501900" cy="114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0198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7E78E-65B4-F44B-8182-EA36A7D88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F2A17-9438-2E40-892E-2616A0F46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0C1F3-71BA-4041-A625-C15DDC751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A9DF-1C10-CB4C-9132-49137059000F}" type="datetimeFigureOut">
              <a:rPr lang="hu-HU" smtClean="0"/>
              <a:t>2020. 01. 08.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34456-A54C-FB4F-8DAD-5F7A8A94C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6889B-8AB0-8747-8469-2D41D02BF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9423-D11E-9849-9F78-E45B373836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5322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19E30-763F-1440-AE1A-52F190B7F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DC95E4-4251-FC4E-A516-1B3246F45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011D6-0011-6B46-B4EA-05B8F0E2D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A9DF-1C10-CB4C-9132-49137059000F}" type="datetimeFigureOut">
              <a:rPr lang="hu-HU" smtClean="0"/>
              <a:t>2020. 01. 08.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D1ED2-FCF9-7D41-895C-85FF71E81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84FDC-12EB-834C-9B89-FEFF20D20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9423-D11E-9849-9F78-E45B373836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8455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D79AC-2C6F-B740-B935-4051B002A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1F885-7923-F446-8218-84F5DA032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D7DB3E-D2D1-BA49-A32F-499D7DCD71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5A013-56C6-4840-9C6E-034F94FB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A9DF-1C10-CB4C-9132-49137059000F}" type="datetimeFigureOut">
              <a:rPr lang="hu-HU" smtClean="0"/>
              <a:t>2020. 01. 08.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AEDE40-067C-E840-8479-A08A68040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E0C92-9F0A-4E4C-BB77-252062EA0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9423-D11E-9849-9F78-E45B373836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96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727AC-C4DA-964C-9E4A-1DF7470FA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55BAD-6F8C-6245-88AC-3CF2FCCB8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79E0A-7422-354A-BA25-1B5697487F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8172A9-42D5-284D-AE49-DA6BD12734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CD9861-2053-0D4C-A3CB-C5D03BC4E1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860E40-07C2-044C-86C3-21E116CA0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A9DF-1C10-CB4C-9132-49137059000F}" type="datetimeFigureOut">
              <a:rPr lang="hu-HU" smtClean="0"/>
              <a:t>2020. 01. 08.</a:t>
            </a:fld>
            <a:endParaRPr lang="hu-H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60B162-B9DF-FA47-A6F1-773A92D54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766608-5C06-7848-A13A-51AF5FD81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9423-D11E-9849-9F78-E45B373836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9681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AE271-064F-4A41-9075-DDF019133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9A4031-0AF4-8A49-8030-6FC71B578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A9DF-1C10-CB4C-9132-49137059000F}" type="datetimeFigureOut">
              <a:rPr lang="hu-HU" smtClean="0"/>
              <a:t>2020. 01. 08.</a:t>
            </a:fld>
            <a:endParaRPr lang="hu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C3BE18-8682-7B43-BDC2-32E3B8D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33BB78-CA99-5048-8407-519A3079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9423-D11E-9849-9F78-E45B373836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872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EE7AEC-C850-DC4E-B69F-C1B673D9F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A9DF-1C10-CB4C-9132-49137059000F}" type="datetimeFigureOut">
              <a:rPr lang="hu-HU" smtClean="0"/>
              <a:t>2020. 01. 08.</a:t>
            </a:fld>
            <a:endParaRPr lang="hu-H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16976D-0413-C54C-9EB5-29B59BFA4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EB473-5C23-7247-A028-0E3D2BD7A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9423-D11E-9849-9F78-E45B373836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9145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C2D87-B283-0D41-B754-11921245D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1F808-58EC-4A4D-B5DA-67DFEAF7A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CCD32B-218E-1A40-9441-06F90B3E8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649903-7A59-864C-AC03-2F4810386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A9DF-1C10-CB4C-9132-49137059000F}" type="datetimeFigureOut">
              <a:rPr lang="hu-HU" smtClean="0"/>
              <a:t>2020. 01. 08.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432435-46A1-C74E-BD2B-8F1AB252A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AC538A-74C7-374B-BDC2-8FF31EDEB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9423-D11E-9849-9F78-E45B373836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91126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9F5497-BA95-3E45-8F0F-9EE21E40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871F2C-2952-4D43-A479-84F806509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DBA71-8F29-BF4A-A25B-983FE93AA6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A9DF-1C10-CB4C-9132-49137059000F}" type="datetimeFigureOut">
              <a:rPr lang="hu-HU" smtClean="0"/>
              <a:t>2020. 01. 08.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4DB86-3F4A-C243-AEB8-D7CD1F8BFD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06A47-E1EB-A744-80F4-3073A7724B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99423-D11E-9849-9F78-E45B373836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1343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11" Type="http://schemas.openxmlformats.org/officeDocument/2006/relationships/image" Target="../media/image13.jpg"/><Relationship Id="rId5" Type="http://schemas.openxmlformats.org/officeDocument/2006/relationships/image" Target="../media/image7.tiff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61">
            <a:extLst>
              <a:ext uri="{FF2B5EF4-FFF2-40B4-BE49-F238E27FC236}">
                <a16:creationId xmlns:a16="http://schemas.microsoft.com/office/drawing/2014/main" id="{6AB3A8E8-AD71-5E47-B751-84EC04CAD377}"/>
              </a:ext>
            </a:extLst>
          </p:cNvPr>
          <p:cNvSpPr/>
          <p:nvPr/>
        </p:nvSpPr>
        <p:spPr>
          <a:xfrm>
            <a:off x="0" y="0"/>
            <a:ext cx="12192000" cy="685786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2081B6"/>
              </a:gs>
              <a:gs pos="100000">
                <a:srgbClr val="009E8A"/>
              </a:gs>
            </a:gsLst>
            <a:lin ang="36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165">
            <a:extLst>
              <a:ext uri="{FF2B5EF4-FFF2-40B4-BE49-F238E27FC236}">
                <a16:creationId xmlns:a16="http://schemas.microsoft.com/office/drawing/2014/main" id="{365CB717-BAC7-D449-A612-838D919ED2F6}"/>
              </a:ext>
            </a:extLst>
          </p:cNvPr>
          <p:cNvSpPr txBox="1"/>
          <p:nvPr/>
        </p:nvSpPr>
        <p:spPr>
          <a:xfrm>
            <a:off x="8119783" y="5881315"/>
            <a:ext cx="3741774" cy="58254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/>
            <a:r>
              <a:rPr lang="hu-HU" sz="1600" b="1" dirty="0">
                <a:solidFill>
                  <a:schemeClr val="bg1"/>
                </a:solidFill>
                <a:latin typeface="Montserrat" pitchFamily="2" charset="77"/>
              </a:rPr>
              <a:t>Szerezz új szakmát vagy bővítsd ismereteidet!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EB94CC-DE67-9D48-BDF4-72DAFFC21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980" y="2767232"/>
            <a:ext cx="5067060" cy="113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717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3F6360D7-01A0-CD4D-AAA7-7292F348BF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hape 448">
            <a:extLst>
              <a:ext uri="{FF2B5EF4-FFF2-40B4-BE49-F238E27FC236}">
                <a16:creationId xmlns:a16="http://schemas.microsoft.com/office/drawing/2014/main" id="{80B8A84D-2C4F-DE40-B833-872993DDDF60}"/>
              </a:ext>
            </a:extLst>
          </p:cNvPr>
          <p:cNvSpPr/>
          <p:nvPr/>
        </p:nvSpPr>
        <p:spPr>
          <a:xfrm>
            <a:off x="0" y="9222"/>
            <a:ext cx="12192000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2980B9">
                  <a:alpha val="49803"/>
                </a:srgbClr>
              </a:gs>
              <a:gs pos="100000">
                <a:srgbClr val="16A085">
                  <a:alpha val="49803"/>
                </a:srgbClr>
              </a:gs>
            </a:gsLst>
            <a:lin ang="36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hape 449">
            <a:extLst>
              <a:ext uri="{FF2B5EF4-FFF2-40B4-BE49-F238E27FC236}">
                <a16:creationId xmlns:a16="http://schemas.microsoft.com/office/drawing/2014/main" id="{17FA7DE1-8AE9-9F43-9785-35FDB5F3D8BC}"/>
              </a:ext>
            </a:extLst>
          </p:cNvPr>
          <p:cNvSpPr/>
          <p:nvPr/>
        </p:nvSpPr>
        <p:spPr>
          <a:xfrm>
            <a:off x="351892" y="2633829"/>
            <a:ext cx="5762171" cy="38064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456">
            <a:extLst>
              <a:ext uri="{FF2B5EF4-FFF2-40B4-BE49-F238E27FC236}">
                <a16:creationId xmlns:a16="http://schemas.microsoft.com/office/drawing/2014/main" id="{46A7817D-27B7-9841-A761-0F11A42F148D}"/>
              </a:ext>
            </a:extLst>
          </p:cNvPr>
          <p:cNvSpPr txBox="1"/>
          <p:nvPr/>
        </p:nvSpPr>
        <p:spPr>
          <a:xfrm>
            <a:off x="743173" y="4546240"/>
            <a:ext cx="4979611" cy="150702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r>
              <a:rPr lang="en-US" sz="1200" dirty="0">
                <a:solidFill>
                  <a:srgbClr val="3F3F3F"/>
                </a:solidFill>
                <a:latin typeface="Montserrat" pitchFamily="2" charset="77"/>
                <a:ea typeface="Lato"/>
                <a:cs typeface="Lato"/>
                <a:sym typeface="Lato"/>
              </a:rPr>
              <a:t>Go Big and Go Home!</a:t>
            </a:r>
          </a:p>
          <a:p>
            <a:endParaRPr lang="hu-HU" sz="1200" dirty="0">
              <a:latin typeface="Montserrat" pitchFamily="2" charset="77"/>
            </a:endParaRPr>
          </a:p>
          <a:p>
            <a:r>
              <a:rPr lang="hu-HU" sz="1200" dirty="0">
                <a:latin typeface="Montserrat" pitchFamily="2" charset="77"/>
              </a:rPr>
              <a:t>Gyakorló szakembereink a frontvonalból mutatják meg Neked, hogy mit kell tudni az </a:t>
            </a:r>
            <a:r>
              <a:rPr lang="hu-HU" sz="1200" b="1" dirty="0">
                <a:latin typeface="Montserrat" pitchFamily="2" charset="77"/>
              </a:rPr>
              <a:t>digitális marketingről</a:t>
            </a:r>
            <a:r>
              <a:rPr lang="hu-HU" sz="1200" dirty="0">
                <a:latin typeface="Montserrat" pitchFamily="2" charset="77"/>
              </a:rPr>
              <a:t>, a </a:t>
            </a:r>
            <a:r>
              <a:rPr lang="hu-HU" sz="1200" b="1" dirty="0">
                <a:latin typeface="Montserrat" pitchFamily="2" charset="77"/>
              </a:rPr>
              <a:t>Google</a:t>
            </a:r>
            <a:r>
              <a:rPr lang="hu-HU" sz="1200" dirty="0">
                <a:latin typeface="Montserrat" pitchFamily="2" charset="77"/>
              </a:rPr>
              <a:t> </a:t>
            </a:r>
            <a:r>
              <a:rPr lang="hu-HU" sz="1200" b="1" dirty="0" err="1">
                <a:latin typeface="Montserrat" pitchFamily="2" charset="77"/>
              </a:rPr>
              <a:t>Ads</a:t>
            </a:r>
            <a:r>
              <a:rPr lang="hu-HU" sz="1200" dirty="0">
                <a:latin typeface="Montserrat" pitchFamily="2" charset="77"/>
              </a:rPr>
              <a:t> és </a:t>
            </a:r>
            <a:r>
              <a:rPr lang="hu-HU" sz="1200" b="1" dirty="0">
                <a:latin typeface="Montserrat" pitchFamily="2" charset="77"/>
              </a:rPr>
              <a:t>Facebook</a:t>
            </a:r>
            <a:r>
              <a:rPr lang="hu-HU" sz="1200" dirty="0">
                <a:latin typeface="Montserrat" pitchFamily="2" charset="77"/>
              </a:rPr>
              <a:t> hirdetésekről és az </a:t>
            </a:r>
            <a:r>
              <a:rPr lang="hu-HU" sz="1200" b="1" dirty="0" err="1">
                <a:latin typeface="Montserrat" pitchFamily="2" charset="77"/>
              </a:rPr>
              <a:t>Analytics</a:t>
            </a:r>
            <a:r>
              <a:rPr lang="hu-HU" sz="1200" dirty="0" err="1">
                <a:latin typeface="Montserrat" pitchFamily="2" charset="77"/>
              </a:rPr>
              <a:t>ről</a:t>
            </a:r>
            <a:r>
              <a:rPr lang="hu-HU" sz="1200" dirty="0">
                <a:latin typeface="Montserrat" pitchFamily="2" charset="77"/>
              </a:rPr>
              <a:t>. A saját ritmusodban közel három hónap alatt kell elsajátítani mindazt, ami ahhoz kell, hogy sikeres légy ezen a területen.</a:t>
            </a:r>
          </a:p>
        </p:txBody>
      </p:sp>
      <p:sp>
        <p:nvSpPr>
          <p:cNvPr id="8" name="Shape 458">
            <a:extLst>
              <a:ext uri="{FF2B5EF4-FFF2-40B4-BE49-F238E27FC236}">
                <a16:creationId xmlns:a16="http://schemas.microsoft.com/office/drawing/2014/main" id="{90EF27C2-0A31-8C44-9D4C-8A89BA880C1D}"/>
              </a:ext>
            </a:extLst>
          </p:cNvPr>
          <p:cNvSpPr/>
          <p:nvPr/>
        </p:nvSpPr>
        <p:spPr>
          <a:xfrm>
            <a:off x="743173" y="2984937"/>
            <a:ext cx="4979611" cy="137154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en-US" sz="3600" b="1" dirty="0">
                <a:solidFill>
                  <a:srgbClr val="009E8A"/>
                </a:solidFill>
                <a:latin typeface="Montserrat"/>
                <a:ea typeface="Montserrat"/>
                <a:cs typeface="Montserrat"/>
                <a:sym typeface="Montserrat"/>
              </a:rPr>
              <a:t>PPC</a:t>
            </a:r>
            <a:r>
              <a:rPr lang="hu-HU" sz="3600" b="1" dirty="0">
                <a:solidFill>
                  <a:srgbClr val="009E8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600" b="1" dirty="0">
                <a:solidFill>
                  <a:srgbClr val="009E8A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r>
              <a:rPr lang="hu-HU" sz="3600" b="1" dirty="0">
                <a:solidFill>
                  <a:srgbClr val="009E8A"/>
                </a:solidFill>
                <a:latin typeface="Montserrat"/>
                <a:ea typeface="Montserrat"/>
                <a:cs typeface="Montserrat"/>
                <a:sym typeface="Montserrat"/>
              </a:rPr>
              <a:t> online </a:t>
            </a:r>
            <a:r>
              <a:rPr lang="hu-HU" sz="3600" b="1" dirty="0" smtClean="0">
                <a:solidFill>
                  <a:srgbClr val="009E8A"/>
                </a:solidFill>
                <a:latin typeface="Montserrat"/>
                <a:ea typeface="Montserrat"/>
                <a:cs typeface="Montserrat"/>
                <a:sym typeface="Montserrat"/>
              </a:rPr>
              <a:t>marketing képzés</a:t>
            </a:r>
            <a:endParaRPr lang="en-US" sz="3600" b="1" dirty="0">
              <a:solidFill>
                <a:srgbClr val="009E8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Shape 459">
            <a:extLst>
              <a:ext uri="{FF2B5EF4-FFF2-40B4-BE49-F238E27FC236}">
                <a16:creationId xmlns:a16="http://schemas.microsoft.com/office/drawing/2014/main" id="{21E7F638-F6E8-F845-86C2-5770DDF2D94D}"/>
              </a:ext>
            </a:extLst>
          </p:cNvPr>
          <p:cNvSpPr/>
          <p:nvPr/>
        </p:nvSpPr>
        <p:spPr>
          <a:xfrm>
            <a:off x="853455" y="4159197"/>
            <a:ext cx="731520" cy="47501"/>
          </a:xfrm>
          <a:prstGeom prst="roundRect">
            <a:avLst>
              <a:gd name="adj" fmla="val 50000"/>
            </a:avLst>
          </a:prstGeom>
          <a:solidFill>
            <a:srgbClr val="009E8A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Shape 460">
            <a:extLst>
              <a:ext uri="{FF2B5EF4-FFF2-40B4-BE49-F238E27FC236}">
                <a16:creationId xmlns:a16="http://schemas.microsoft.com/office/drawing/2014/main" id="{11C8E786-4D7D-2440-94A7-DACE6D1FAC19}"/>
              </a:ext>
            </a:extLst>
          </p:cNvPr>
          <p:cNvCxnSpPr/>
          <p:nvPr/>
        </p:nvCxnSpPr>
        <p:spPr>
          <a:xfrm rot="10800000">
            <a:off x="5763958" y="4356479"/>
            <a:ext cx="0" cy="1661333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6162A9B3-85D0-6647-8BE9-21B2E17A7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7585" y="5823236"/>
            <a:ext cx="2853179" cy="63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51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15">
            <a:extLst>
              <a:ext uri="{FF2B5EF4-FFF2-40B4-BE49-F238E27FC236}">
                <a16:creationId xmlns:a16="http://schemas.microsoft.com/office/drawing/2014/main" id="{36FCE5EE-9C7E-1344-8824-B19D327F15F0}"/>
              </a:ext>
            </a:extLst>
          </p:cNvPr>
          <p:cNvSpPr/>
          <p:nvPr/>
        </p:nvSpPr>
        <p:spPr>
          <a:xfrm>
            <a:off x="9228776" y="0"/>
            <a:ext cx="2963224" cy="6858000"/>
          </a:xfrm>
          <a:prstGeom prst="rect">
            <a:avLst/>
          </a:prstGeom>
          <a:gradFill>
            <a:gsLst>
              <a:gs pos="0">
                <a:srgbClr val="16A085"/>
              </a:gs>
              <a:gs pos="100000">
                <a:srgbClr val="2980B9">
                  <a:alpha val="69803"/>
                </a:srgbClr>
              </a:gs>
            </a:gsLst>
            <a:lin ang="132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528">
            <a:extLst>
              <a:ext uri="{FF2B5EF4-FFF2-40B4-BE49-F238E27FC236}">
                <a16:creationId xmlns:a16="http://schemas.microsoft.com/office/drawing/2014/main" id="{34400010-9C14-3347-BAE9-55448516FF87}"/>
              </a:ext>
            </a:extLst>
          </p:cNvPr>
          <p:cNvSpPr/>
          <p:nvPr/>
        </p:nvSpPr>
        <p:spPr>
          <a:xfrm>
            <a:off x="3996627" y="1716244"/>
            <a:ext cx="4760704" cy="92017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hu-HU" sz="1200" b="1" dirty="0">
                <a:latin typeface="Montserrat" pitchFamily="2" charset="77"/>
              </a:rPr>
              <a:t>Online oktatási rendszer</a:t>
            </a:r>
            <a:r>
              <a:rPr lang="hu-HU" sz="1200" dirty="0">
                <a:latin typeface="Montserrat" pitchFamily="2" charset="77"/>
              </a:rPr>
              <a:t>ben – nincs bejárás, nincs utazás – zajló képzés, mely szaktudásra a munkaerő piacnak szüksége van. A képzés végén </a:t>
            </a:r>
            <a:r>
              <a:rPr lang="hu-HU" sz="1200" b="1" dirty="0">
                <a:latin typeface="Montserrat" pitchFamily="2" charset="77"/>
              </a:rPr>
              <a:t>szerződött partnereink</a:t>
            </a:r>
            <a:r>
              <a:rPr lang="hu-HU" sz="1200" dirty="0">
                <a:latin typeface="Montserrat" pitchFamily="2" charset="77"/>
              </a:rPr>
              <a:t>től akár </a:t>
            </a:r>
            <a:r>
              <a:rPr lang="hu-HU" sz="1200" b="1" dirty="0">
                <a:latin typeface="Montserrat" pitchFamily="2" charset="77"/>
              </a:rPr>
              <a:t>állásajánlatot is kaphatsz</a:t>
            </a:r>
            <a:r>
              <a:rPr lang="hu-HU" sz="1200" dirty="0">
                <a:latin typeface="Montserrat" pitchFamily="2" charset="77"/>
              </a:rPr>
              <a:t>. Segítünk elhelyezkedni.</a:t>
            </a:r>
          </a:p>
        </p:txBody>
      </p:sp>
      <p:cxnSp>
        <p:nvCxnSpPr>
          <p:cNvPr id="6" name="Shape 529">
            <a:extLst>
              <a:ext uri="{FF2B5EF4-FFF2-40B4-BE49-F238E27FC236}">
                <a16:creationId xmlns:a16="http://schemas.microsoft.com/office/drawing/2014/main" id="{98E37CE7-19F2-7642-BE20-22DDA440E752}"/>
              </a:ext>
            </a:extLst>
          </p:cNvPr>
          <p:cNvCxnSpPr>
            <a:cxnSpLocks/>
          </p:cNvCxnSpPr>
          <p:nvPr/>
        </p:nvCxnSpPr>
        <p:spPr>
          <a:xfrm>
            <a:off x="3508264" y="1857295"/>
            <a:ext cx="38735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7" name="Shape 532">
            <a:extLst>
              <a:ext uri="{FF2B5EF4-FFF2-40B4-BE49-F238E27FC236}">
                <a16:creationId xmlns:a16="http://schemas.microsoft.com/office/drawing/2014/main" id="{B15CAE03-ED24-A04A-A987-53D8951CE6B8}"/>
              </a:ext>
            </a:extLst>
          </p:cNvPr>
          <p:cNvSpPr/>
          <p:nvPr/>
        </p:nvSpPr>
        <p:spPr>
          <a:xfrm>
            <a:off x="278542" y="268164"/>
            <a:ext cx="4038934" cy="93021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800" b="1" dirty="0" err="1">
                <a:solidFill>
                  <a:srgbClr val="009E8A"/>
                </a:solidFill>
                <a:latin typeface="Montserrat"/>
                <a:ea typeface="Montserrat"/>
                <a:cs typeface="Montserrat"/>
                <a:sym typeface="Montserrat"/>
              </a:rPr>
              <a:t>Információk</a:t>
            </a:r>
            <a:endParaRPr lang="en-US" sz="4800" b="1" dirty="0">
              <a:solidFill>
                <a:srgbClr val="009E8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Shape 533">
            <a:extLst>
              <a:ext uri="{FF2B5EF4-FFF2-40B4-BE49-F238E27FC236}">
                <a16:creationId xmlns:a16="http://schemas.microsoft.com/office/drawing/2014/main" id="{E3E763C1-4721-F44B-9778-577B918EA834}"/>
              </a:ext>
            </a:extLst>
          </p:cNvPr>
          <p:cNvSpPr/>
          <p:nvPr/>
        </p:nvSpPr>
        <p:spPr>
          <a:xfrm>
            <a:off x="387232" y="1008072"/>
            <a:ext cx="731520" cy="47501"/>
          </a:xfrm>
          <a:prstGeom prst="roundRect">
            <a:avLst>
              <a:gd name="adj" fmla="val 50000"/>
            </a:avLst>
          </a:prstGeom>
          <a:solidFill>
            <a:srgbClr val="009E8A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868">
            <a:extLst>
              <a:ext uri="{FF2B5EF4-FFF2-40B4-BE49-F238E27FC236}">
                <a16:creationId xmlns:a16="http://schemas.microsoft.com/office/drawing/2014/main" id="{F12DCBFF-343F-D644-A64A-1B1BCF2C1506}"/>
              </a:ext>
            </a:extLst>
          </p:cNvPr>
          <p:cNvSpPr/>
          <p:nvPr/>
        </p:nvSpPr>
        <p:spPr>
          <a:xfrm>
            <a:off x="9596975" y="1605225"/>
            <a:ext cx="537306" cy="537306"/>
          </a:xfrm>
          <a:prstGeom prst="ellipse">
            <a:avLst/>
          </a:prstGeom>
          <a:solidFill>
            <a:schemeClr val="bg1"/>
          </a:solidFill>
          <a:ln w="28575" cap="flat" cmpd="sng">
            <a:solidFill>
              <a:srgbClr val="009E8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456">
            <a:extLst>
              <a:ext uri="{FF2B5EF4-FFF2-40B4-BE49-F238E27FC236}">
                <a16:creationId xmlns:a16="http://schemas.microsoft.com/office/drawing/2014/main" id="{B101E44C-A1FD-5D4B-B49D-9BABA4DAAAFD}"/>
              </a:ext>
            </a:extLst>
          </p:cNvPr>
          <p:cNvSpPr txBox="1"/>
          <p:nvPr/>
        </p:nvSpPr>
        <p:spPr>
          <a:xfrm>
            <a:off x="10125481" y="1716244"/>
            <a:ext cx="2000530" cy="3232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Montserrat" pitchFamily="2" charset="77"/>
                <a:ea typeface="Lato"/>
                <a:cs typeface="Lato"/>
                <a:sym typeface="Lato"/>
              </a:rPr>
              <a:t>Saját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  <a:ea typeface="Lato"/>
                <a:cs typeface="Lato"/>
                <a:sym typeface="Lato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itchFamily="2" charset="77"/>
                <a:ea typeface="Lato"/>
                <a:cs typeface="Lato"/>
                <a:sym typeface="Lato"/>
              </a:rPr>
              <a:t>ritmusodban</a:t>
            </a:r>
            <a:endParaRPr lang="en-US" sz="1200" dirty="0">
              <a:solidFill>
                <a:schemeClr val="bg1"/>
              </a:solidFill>
              <a:latin typeface="Montserrat" pitchFamily="2" charset="77"/>
              <a:ea typeface="Lato"/>
              <a:cs typeface="Lato"/>
              <a:sym typeface="Lato"/>
            </a:endParaRPr>
          </a:p>
        </p:txBody>
      </p:sp>
      <p:sp>
        <p:nvSpPr>
          <p:cNvPr id="11" name="Shape 868">
            <a:extLst>
              <a:ext uri="{FF2B5EF4-FFF2-40B4-BE49-F238E27FC236}">
                <a16:creationId xmlns:a16="http://schemas.microsoft.com/office/drawing/2014/main" id="{408C587E-8073-9343-AF71-DF555DEFC1D1}"/>
              </a:ext>
            </a:extLst>
          </p:cNvPr>
          <p:cNvSpPr/>
          <p:nvPr/>
        </p:nvSpPr>
        <p:spPr>
          <a:xfrm>
            <a:off x="9596975" y="2632745"/>
            <a:ext cx="537306" cy="537306"/>
          </a:xfrm>
          <a:prstGeom prst="ellipse">
            <a:avLst/>
          </a:prstGeom>
          <a:solidFill>
            <a:schemeClr val="bg1"/>
          </a:solidFill>
          <a:ln w="28575" cap="flat" cmpd="sng">
            <a:solidFill>
              <a:srgbClr val="009E8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456">
            <a:extLst>
              <a:ext uri="{FF2B5EF4-FFF2-40B4-BE49-F238E27FC236}">
                <a16:creationId xmlns:a16="http://schemas.microsoft.com/office/drawing/2014/main" id="{E7A4011C-5812-7D41-9564-9CCBAD3FCD22}"/>
              </a:ext>
            </a:extLst>
          </p:cNvPr>
          <p:cNvSpPr txBox="1"/>
          <p:nvPr/>
        </p:nvSpPr>
        <p:spPr>
          <a:xfrm>
            <a:off x="10125481" y="2743764"/>
            <a:ext cx="2000530" cy="3232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Montserrat" pitchFamily="2" charset="77"/>
                <a:ea typeface="Lato"/>
                <a:cs typeface="Lato"/>
                <a:sym typeface="Lato"/>
              </a:rPr>
              <a:t>Gyakorlati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  <a:ea typeface="Lato"/>
                <a:cs typeface="Lato"/>
                <a:sym typeface="Lato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itchFamily="2" charset="77"/>
                <a:ea typeface="Lato"/>
                <a:cs typeface="Lato"/>
                <a:sym typeface="Lato"/>
              </a:rPr>
              <a:t>példákon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  <a:ea typeface="Lato"/>
                <a:cs typeface="Lato"/>
                <a:sym typeface="Lato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itchFamily="2" charset="77"/>
                <a:ea typeface="Lato"/>
                <a:cs typeface="Lato"/>
                <a:sym typeface="Lato"/>
              </a:rPr>
              <a:t>át</a:t>
            </a:r>
            <a:endParaRPr lang="en-US" sz="1200" dirty="0">
              <a:solidFill>
                <a:schemeClr val="bg1"/>
              </a:solidFill>
              <a:latin typeface="Montserrat" pitchFamily="2" charset="77"/>
              <a:ea typeface="Lato"/>
              <a:cs typeface="Lato"/>
              <a:sym typeface="Lato"/>
            </a:endParaRPr>
          </a:p>
        </p:txBody>
      </p:sp>
      <p:sp>
        <p:nvSpPr>
          <p:cNvPr id="13" name="Shape 868">
            <a:extLst>
              <a:ext uri="{FF2B5EF4-FFF2-40B4-BE49-F238E27FC236}">
                <a16:creationId xmlns:a16="http://schemas.microsoft.com/office/drawing/2014/main" id="{6456C486-CD8C-1648-B31C-E6A9C3BA129E}"/>
              </a:ext>
            </a:extLst>
          </p:cNvPr>
          <p:cNvSpPr/>
          <p:nvPr/>
        </p:nvSpPr>
        <p:spPr>
          <a:xfrm>
            <a:off x="9596975" y="3689499"/>
            <a:ext cx="537306" cy="537306"/>
          </a:xfrm>
          <a:prstGeom prst="ellipse">
            <a:avLst/>
          </a:prstGeom>
          <a:solidFill>
            <a:schemeClr val="bg1"/>
          </a:solidFill>
          <a:ln w="28575" cap="flat" cmpd="sng">
            <a:solidFill>
              <a:srgbClr val="009E8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456">
            <a:extLst>
              <a:ext uri="{FF2B5EF4-FFF2-40B4-BE49-F238E27FC236}">
                <a16:creationId xmlns:a16="http://schemas.microsoft.com/office/drawing/2014/main" id="{0245D23A-B630-0C4A-B0E4-3089F30069BD}"/>
              </a:ext>
            </a:extLst>
          </p:cNvPr>
          <p:cNvSpPr txBox="1"/>
          <p:nvPr/>
        </p:nvSpPr>
        <p:spPr>
          <a:xfrm>
            <a:off x="10125481" y="3800518"/>
            <a:ext cx="2000530" cy="3232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Montserrat" pitchFamily="2" charset="77"/>
                <a:ea typeface="Lato"/>
                <a:cs typeface="Lato"/>
                <a:sym typeface="Lato"/>
              </a:rPr>
              <a:t>Akár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  <a:ea typeface="Lato"/>
                <a:cs typeface="Lato"/>
                <a:sym typeface="Lato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itchFamily="2" charset="77"/>
                <a:ea typeface="Lato"/>
                <a:cs typeface="Lato"/>
                <a:sym typeface="Lato"/>
              </a:rPr>
              <a:t>saját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  <a:ea typeface="Lato"/>
                <a:cs typeface="Lato"/>
                <a:sym typeface="Lato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itchFamily="2" charset="77"/>
                <a:ea typeface="Lato"/>
                <a:cs typeface="Lato"/>
                <a:sym typeface="Lato"/>
              </a:rPr>
              <a:t>feladataidat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  <a:ea typeface="Lato"/>
                <a:cs typeface="Lato"/>
                <a:sym typeface="Lato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itchFamily="2" charset="77"/>
                <a:ea typeface="Lato"/>
                <a:cs typeface="Lato"/>
                <a:sym typeface="Lato"/>
              </a:rPr>
              <a:t>felhasználva</a:t>
            </a:r>
            <a:endParaRPr lang="en-US" sz="1200" dirty="0">
              <a:solidFill>
                <a:schemeClr val="bg1"/>
              </a:solidFill>
              <a:latin typeface="Montserrat" pitchFamily="2" charset="77"/>
              <a:ea typeface="Lato"/>
              <a:cs typeface="Lato"/>
              <a:sym typeface="Lato"/>
            </a:endParaRPr>
          </a:p>
        </p:txBody>
      </p:sp>
      <p:sp>
        <p:nvSpPr>
          <p:cNvPr id="15" name="Shape 868">
            <a:extLst>
              <a:ext uri="{FF2B5EF4-FFF2-40B4-BE49-F238E27FC236}">
                <a16:creationId xmlns:a16="http://schemas.microsoft.com/office/drawing/2014/main" id="{76FF8B69-49AF-B34A-AADD-2CEF1B6DA218}"/>
              </a:ext>
            </a:extLst>
          </p:cNvPr>
          <p:cNvSpPr/>
          <p:nvPr/>
        </p:nvSpPr>
        <p:spPr>
          <a:xfrm>
            <a:off x="9596975" y="4802539"/>
            <a:ext cx="537306" cy="537306"/>
          </a:xfrm>
          <a:prstGeom prst="ellipse">
            <a:avLst/>
          </a:prstGeom>
          <a:solidFill>
            <a:schemeClr val="bg1"/>
          </a:solidFill>
          <a:ln w="28575" cap="flat" cmpd="sng">
            <a:solidFill>
              <a:srgbClr val="009E8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456">
            <a:extLst>
              <a:ext uri="{FF2B5EF4-FFF2-40B4-BE49-F238E27FC236}">
                <a16:creationId xmlns:a16="http://schemas.microsoft.com/office/drawing/2014/main" id="{480255A1-3249-C54C-9C56-F5DB0D92747B}"/>
              </a:ext>
            </a:extLst>
          </p:cNvPr>
          <p:cNvSpPr txBox="1"/>
          <p:nvPr/>
        </p:nvSpPr>
        <p:spPr>
          <a:xfrm>
            <a:off x="10125481" y="4913558"/>
            <a:ext cx="1982303" cy="3232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Montserrat" pitchFamily="2" charset="77"/>
                <a:ea typeface="Lato"/>
                <a:cs typeface="Lato"/>
                <a:sym typeface="Lato"/>
              </a:rPr>
              <a:t>Csapatban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  <a:ea typeface="Lato"/>
                <a:cs typeface="Lato"/>
                <a:sym typeface="Lato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itchFamily="2" charset="77"/>
                <a:ea typeface="Lato"/>
                <a:cs typeface="Lato"/>
                <a:sym typeface="Lato"/>
              </a:rPr>
              <a:t>vagy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  <a:ea typeface="Lato"/>
                <a:cs typeface="Lato"/>
                <a:sym typeface="Lato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itchFamily="2" charset="77"/>
                <a:ea typeface="Lato"/>
                <a:cs typeface="Lato"/>
                <a:sym typeface="Lato"/>
              </a:rPr>
              <a:t>egyedül</a:t>
            </a:r>
            <a:endParaRPr lang="en-US" sz="1200" dirty="0">
              <a:solidFill>
                <a:schemeClr val="bg1"/>
              </a:solidFill>
              <a:latin typeface="Montserrat" pitchFamily="2" charset="77"/>
              <a:ea typeface="Lato"/>
              <a:cs typeface="Lato"/>
              <a:sym typeface="Lato"/>
            </a:endParaRPr>
          </a:p>
        </p:txBody>
      </p:sp>
      <p:sp>
        <p:nvSpPr>
          <p:cNvPr id="17" name="Shape 528">
            <a:extLst>
              <a:ext uri="{FF2B5EF4-FFF2-40B4-BE49-F238E27FC236}">
                <a16:creationId xmlns:a16="http://schemas.microsoft.com/office/drawing/2014/main" id="{E7AC6179-9AF2-2D4F-8675-08884FED6069}"/>
              </a:ext>
            </a:extLst>
          </p:cNvPr>
          <p:cNvSpPr/>
          <p:nvPr/>
        </p:nvSpPr>
        <p:spPr>
          <a:xfrm>
            <a:off x="4013599" y="2793403"/>
            <a:ext cx="4760704" cy="23011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hu-HU" sz="1200" b="1" dirty="0" err="1">
                <a:latin typeface="Montserrat" pitchFamily="2" charset="77"/>
              </a:rPr>
              <a:t>Mission</a:t>
            </a:r>
            <a:r>
              <a:rPr lang="hu-HU" sz="1200" b="1" dirty="0">
                <a:latin typeface="Montserrat" pitchFamily="2" charset="77"/>
              </a:rPr>
              <a:t>:</a:t>
            </a:r>
            <a:r>
              <a:rPr lang="hu-HU" sz="1200" dirty="0">
                <a:latin typeface="Montserrat" pitchFamily="2" charset="77"/>
              </a:rPr>
              <a:t> Azt gondoljuk, hogy a digitális technológia segítségével egy olyan nemzetközi szintű távoktatási megoldást tudtunk felépíteni, ami lehetővé teszi, hogy bejárás, utazás a környezetünk további terhelése nélkül sajátíts el olyan ismereteket, amire nagy az igény a munkaerőpiacon és egyben olyan állásokat tudj megszerezni, amit otthonról is professzionálisan tud elvégezni. Akár Magyarországra akár külföldre.</a:t>
            </a:r>
          </a:p>
          <a:p>
            <a:r>
              <a:rPr lang="hu-HU" sz="1200" b="1" dirty="0">
                <a:solidFill>
                  <a:srgbClr val="12A085"/>
                </a:solidFill>
                <a:latin typeface="Montserrat" pitchFamily="2" charset="77"/>
              </a:rPr>
              <a:t>#hatékonyság #család #rugalmasság #környezet</a:t>
            </a:r>
            <a:endParaRPr lang="hu-HU" sz="1200" dirty="0">
              <a:solidFill>
                <a:srgbClr val="12A085"/>
              </a:solidFill>
              <a:latin typeface="Montserrat" pitchFamily="2" charset="77"/>
            </a:endParaRPr>
          </a:p>
        </p:txBody>
      </p:sp>
      <p:cxnSp>
        <p:nvCxnSpPr>
          <p:cNvPr id="18" name="Shape 529">
            <a:extLst>
              <a:ext uri="{FF2B5EF4-FFF2-40B4-BE49-F238E27FC236}">
                <a16:creationId xmlns:a16="http://schemas.microsoft.com/office/drawing/2014/main" id="{F95924EF-9ADA-F24F-B5EF-5FC4B9495AFF}"/>
              </a:ext>
            </a:extLst>
          </p:cNvPr>
          <p:cNvCxnSpPr>
            <a:cxnSpLocks/>
          </p:cNvCxnSpPr>
          <p:nvPr/>
        </p:nvCxnSpPr>
        <p:spPr>
          <a:xfrm>
            <a:off x="3525236" y="2934454"/>
            <a:ext cx="38735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19" name="Shape 911">
            <a:extLst>
              <a:ext uri="{FF2B5EF4-FFF2-40B4-BE49-F238E27FC236}">
                <a16:creationId xmlns:a16="http://schemas.microsoft.com/office/drawing/2014/main" id="{46DAEC47-148F-C647-B7F0-82CACDED557F}"/>
              </a:ext>
            </a:extLst>
          </p:cNvPr>
          <p:cNvSpPr/>
          <p:nvPr/>
        </p:nvSpPr>
        <p:spPr>
          <a:xfrm>
            <a:off x="377805" y="1788177"/>
            <a:ext cx="2692958" cy="3160895"/>
          </a:xfrm>
          <a:prstGeom prst="roundRect">
            <a:avLst>
              <a:gd name="adj" fmla="val 2657"/>
            </a:avLst>
          </a:prstGeom>
          <a:gradFill>
            <a:gsLst>
              <a:gs pos="0">
                <a:srgbClr val="009E8A"/>
              </a:gs>
              <a:gs pos="100000">
                <a:srgbClr val="2081B6"/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" name="Shape 528">
            <a:extLst>
              <a:ext uri="{FF2B5EF4-FFF2-40B4-BE49-F238E27FC236}">
                <a16:creationId xmlns:a16="http://schemas.microsoft.com/office/drawing/2014/main" id="{1CF50548-60C5-9348-9275-BCE9DF7DE3C4}"/>
              </a:ext>
            </a:extLst>
          </p:cNvPr>
          <p:cNvSpPr/>
          <p:nvPr/>
        </p:nvSpPr>
        <p:spPr>
          <a:xfrm>
            <a:off x="476091" y="2066801"/>
            <a:ext cx="2474499" cy="27357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hu-HU" sz="1200" dirty="0">
                <a:solidFill>
                  <a:schemeClr val="bg1"/>
                </a:solidFill>
                <a:latin typeface="Montserrat" pitchFamily="2" charset="77"/>
              </a:rPr>
              <a:t>Időtartam:</a:t>
            </a:r>
          </a:p>
          <a:p>
            <a:r>
              <a:rPr lang="hu-HU" b="1" dirty="0">
                <a:solidFill>
                  <a:schemeClr val="bg1"/>
                </a:solidFill>
                <a:latin typeface="Montserrat" pitchFamily="2" charset="77"/>
              </a:rPr>
              <a:t>3 hónap</a:t>
            </a:r>
            <a:endParaRPr lang="hu-HU" sz="120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hu-HU" sz="1200" b="1" dirty="0">
                <a:solidFill>
                  <a:schemeClr val="bg1"/>
                </a:solidFill>
                <a:latin typeface="Montserrat" pitchFamily="2" charset="77"/>
              </a:rPr>
              <a:t>70 óra tartalom,</a:t>
            </a:r>
          </a:p>
          <a:p>
            <a:r>
              <a:rPr lang="hu-HU" sz="1200" b="1" dirty="0">
                <a:solidFill>
                  <a:schemeClr val="bg1"/>
                </a:solidFill>
                <a:latin typeface="Montserrat" pitchFamily="2" charset="77"/>
              </a:rPr>
              <a:t>14 óra élő Q&amp;A</a:t>
            </a:r>
            <a:endParaRPr lang="hu-HU" sz="1200" dirty="0">
              <a:solidFill>
                <a:schemeClr val="bg1"/>
              </a:solidFill>
              <a:latin typeface="Montserrat" pitchFamily="2" charset="77"/>
            </a:endParaRPr>
          </a:p>
          <a:p>
            <a:endParaRPr lang="hu-HU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hu-HU" sz="1200" dirty="0">
                <a:solidFill>
                  <a:schemeClr val="bg1"/>
                </a:solidFill>
                <a:latin typeface="Montserrat" pitchFamily="2" charset="77"/>
              </a:rPr>
              <a:t>Kezdő időpont:</a:t>
            </a:r>
          </a:p>
          <a:p>
            <a:r>
              <a:rPr lang="hu-HU" b="1" dirty="0">
                <a:solidFill>
                  <a:schemeClr val="bg1"/>
                </a:solidFill>
                <a:latin typeface="Montserrat" pitchFamily="2" charset="77"/>
              </a:rPr>
              <a:t>2020. február 18.</a:t>
            </a:r>
            <a:endParaRPr lang="hu-HU" dirty="0">
              <a:solidFill>
                <a:schemeClr val="bg1"/>
              </a:solidFill>
              <a:latin typeface="Montserrat" pitchFamily="2" charset="77"/>
            </a:endParaRPr>
          </a:p>
          <a:p>
            <a:endParaRPr lang="hu-HU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hu-HU" sz="1200" dirty="0">
                <a:solidFill>
                  <a:schemeClr val="bg1"/>
                </a:solidFill>
                <a:latin typeface="Montserrat" pitchFamily="2" charset="77"/>
              </a:rPr>
              <a:t>Képzés díja:</a:t>
            </a:r>
          </a:p>
          <a:p>
            <a:r>
              <a:rPr lang="hu-HU" b="1" dirty="0">
                <a:solidFill>
                  <a:schemeClr val="bg1"/>
                </a:solidFill>
                <a:latin typeface="Montserrat" pitchFamily="2" charset="77"/>
              </a:rPr>
              <a:t>170 000 Ft + Áfa</a:t>
            </a:r>
            <a:endParaRPr lang="hu-HU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1" name="Shape 528">
            <a:extLst>
              <a:ext uri="{FF2B5EF4-FFF2-40B4-BE49-F238E27FC236}">
                <a16:creationId xmlns:a16="http://schemas.microsoft.com/office/drawing/2014/main" id="{28313507-D134-AC41-8B5F-749713EEE240}"/>
              </a:ext>
            </a:extLst>
          </p:cNvPr>
          <p:cNvSpPr/>
          <p:nvPr/>
        </p:nvSpPr>
        <p:spPr>
          <a:xfrm>
            <a:off x="387232" y="5241606"/>
            <a:ext cx="2683531" cy="120116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hu-HU" sz="1200" b="1" dirty="0">
                <a:latin typeface="Montserrat" pitchFamily="2" charset="77"/>
              </a:rPr>
              <a:t>Kapcsolat:</a:t>
            </a:r>
          </a:p>
          <a:p>
            <a:r>
              <a:rPr lang="hu-HU" sz="1200" dirty="0">
                <a:latin typeface="Montserrat" pitchFamily="2" charset="77"/>
              </a:rPr>
              <a:t>Illyés Fruzsina</a:t>
            </a:r>
          </a:p>
          <a:p>
            <a:r>
              <a:rPr lang="hu-HU" sz="1200" dirty="0">
                <a:latin typeface="Montserrat" pitchFamily="2" charset="77"/>
              </a:rPr>
              <a:t>fruzsina.illyes@webbyskill.com</a:t>
            </a:r>
          </a:p>
          <a:p>
            <a:r>
              <a:rPr lang="hu-HU" sz="1200" dirty="0">
                <a:latin typeface="Montserrat" pitchFamily="2" charset="77"/>
              </a:rPr>
              <a:t>+36 30 290 60 31</a:t>
            </a:r>
            <a:br>
              <a:rPr lang="hu-HU" sz="1200" dirty="0">
                <a:latin typeface="Montserrat" pitchFamily="2" charset="77"/>
              </a:rPr>
            </a:br>
            <a:r>
              <a:rPr lang="hu-HU" sz="1200" dirty="0">
                <a:latin typeface="Montserrat" pitchFamily="2" charset="77"/>
              </a:rPr>
              <a:t>https://webbyskill.hu/ppc/</a:t>
            </a:r>
          </a:p>
        </p:txBody>
      </p:sp>
      <p:grpSp>
        <p:nvGrpSpPr>
          <p:cNvPr id="22" name="Shape 2911">
            <a:extLst>
              <a:ext uri="{FF2B5EF4-FFF2-40B4-BE49-F238E27FC236}">
                <a16:creationId xmlns:a16="http://schemas.microsoft.com/office/drawing/2014/main" id="{FBCA8A61-301D-2440-BEA8-9D0F760CDA91}"/>
              </a:ext>
            </a:extLst>
          </p:cNvPr>
          <p:cNvGrpSpPr/>
          <p:nvPr/>
        </p:nvGrpSpPr>
        <p:grpSpPr>
          <a:xfrm>
            <a:off x="9700991" y="2749309"/>
            <a:ext cx="342508" cy="343093"/>
            <a:chOff x="7275629" y="3973834"/>
            <a:chExt cx="464344" cy="465138"/>
          </a:xfrm>
        </p:grpSpPr>
        <p:sp>
          <p:nvSpPr>
            <p:cNvPr id="23" name="Shape 2912">
              <a:extLst>
                <a:ext uri="{FF2B5EF4-FFF2-40B4-BE49-F238E27FC236}">
                  <a16:creationId xmlns:a16="http://schemas.microsoft.com/office/drawing/2014/main" id="{F79AEEB1-C69F-3A49-9E61-2232055660C9}"/>
                </a:ext>
              </a:extLst>
            </p:cNvPr>
            <p:cNvSpPr/>
            <p:nvPr/>
          </p:nvSpPr>
          <p:spPr>
            <a:xfrm>
              <a:off x="7275629" y="4017490"/>
              <a:ext cx="423069" cy="42148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1154" y="43777"/>
                  </a:moveTo>
                  <a:lnTo>
                    <a:pt x="105339" y="49622"/>
                  </a:lnTo>
                  <a:cubicBezTo>
                    <a:pt x="104529" y="50438"/>
                    <a:pt x="103229" y="50438"/>
                    <a:pt x="102425" y="49622"/>
                  </a:cubicBezTo>
                  <a:lnTo>
                    <a:pt x="95142" y="42316"/>
                  </a:lnTo>
                  <a:lnTo>
                    <a:pt x="89243" y="57166"/>
                  </a:lnTo>
                  <a:lnTo>
                    <a:pt x="89740" y="55911"/>
                  </a:lnTo>
                  <a:cubicBezTo>
                    <a:pt x="77345" y="43477"/>
                    <a:pt x="64743" y="41911"/>
                    <a:pt x="53381" y="40505"/>
                  </a:cubicBezTo>
                  <a:cubicBezTo>
                    <a:pt x="49725" y="40055"/>
                    <a:pt x="46187" y="39588"/>
                    <a:pt x="42704" y="38833"/>
                  </a:cubicBezTo>
                  <a:lnTo>
                    <a:pt x="77674" y="24755"/>
                  </a:lnTo>
                  <a:lnTo>
                    <a:pt x="70609" y="17661"/>
                  </a:lnTo>
                  <a:cubicBezTo>
                    <a:pt x="69805" y="16850"/>
                    <a:pt x="69805" y="15544"/>
                    <a:pt x="70609" y="14733"/>
                  </a:cubicBezTo>
                  <a:lnTo>
                    <a:pt x="76430" y="8877"/>
                  </a:lnTo>
                  <a:cubicBezTo>
                    <a:pt x="77239" y="8072"/>
                    <a:pt x="78539" y="8072"/>
                    <a:pt x="79343" y="8877"/>
                  </a:cubicBezTo>
                  <a:lnTo>
                    <a:pt x="111154" y="40850"/>
                  </a:lnTo>
                  <a:cubicBezTo>
                    <a:pt x="111963" y="41661"/>
                    <a:pt x="111963" y="42966"/>
                    <a:pt x="111154" y="43777"/>
                  </a:cubicBezTo>
                  <a:moveTo>
                    <a:pt x="68600" y="109105"/>
                  </a:moveTo>
                  <a:cubicBezTo>
                    <a:pt x="68086" y="110400"/>
                    <a:pt x="66964" y="111355"/>
                    <a:pt x="65608" y="111638"/>
                  </a:cubicBezTo>
                  <a:cubicBezTo>
                    <a:pt x="65296" y="111700"/>
                    <a:pt x="64978" y="111727"/>
                    <a:pt x="64665" y="111722"/>
                  </a:cubicBezTo>
                  <a:cubicBezTo>
                    <a:pt x="63621" y="111694"/>
                    <a:pt x="62611" y="111277"/>
                    <a:pt x="61858" y="110511"/>
                  </a:cubicBezTo>
                  <a:lnTo>
                    <a:pt x="9442" y="58427"/>
                  </a:lnTo>
                  <a:cubicBezTo>
                    <a:pt x="8477" y="57461"/>
                    <a:pt x="8053" y="56077"/>
                    <a:pt x="8304" y="54733"/>
                  </a:cubicBezTo>
                  <a:cubicBezTo>
                    <a:pt x="8555" y="53388"/>
                    <a:pt x="9459" y="52261"/>
                    <a:pt x="10698" y="51711"/>
                  </a:cubicBezTo>
                  <a:lnTo>
                    <a:pt x="36303" y="41405"/>
                  </a:lnTo>
                  <a:cubicBezTo>
                    <a:pt x="53559" y="47166"/>
                    <a:pt x="70815" y="41616"/>
                    <a:pt x="88071" y="60116"/>
                  </a:cubicBezTo>
                  <a:cubicBezTo>
                    <a:pt x="88071" y="60116"/>
                    <a:pt x="68600" y="109105"/>
                    <a:pt x="68600" y="109105"/>
                  </a:cubicBezTo>
                  <a:close/>
                  <a:moveTo>
                    <a:pt x="85164" y="3027"/>
                  </a:moveTo>
                  <a:cubicBezTo>
                    <a:pt x="83222" y="1072"/>
                    <a:pt x="80638" y="0"/>
                    <a:pt x="77886" y="0"/>
                  </a:cubicBezTo>
                  <a:cubicBezTo>
                    <a:pt x="75135" y="0"/>
                    <a:pt x="72551" y="1072"/>
                    <a:pt x="70603" y="3033"/>
                  </a:cubicBezTo>
                  <a:lnTo>
                    <a:pt x="64793" y="8877"/>
                  </a:lnTo>
                  <a:cubicBezTo>
                    <a:pt x="62846" y="10827"/>
                    <a:pt x="61769" y="13427"/>
                    <a:pt x="61769" y="16194"/>
                  </a:cubicBezTo>
                  <a:cubicBezTo>
                    <a:pt x="61769" y="18138"/>
                    <a:pt x="62304" y="20005"/>
                    <a:pt x="63298" y="21627"/>
                  </a:cubicBezTo>
                  <a:lnTo>
                    <a:pt x="7389" y="44133"/>
                  </a:lnTo>
                  <a:cubicBezTo>
                    <a:pt x="3649" y="45783"/>
                    <a:pt x="965" y="49172"/>
                    <a:pt x="212" y="53194"/>
                  </a:cubicBezTo>
                  <a:cubicBezTo>
                    <a:pt x="-546" y="57233"/>
                    <a:pt x="725" y="61377"/>
                    <a:pt x="3649" y="64311"/>
                  </a:cubicBezTo>
                  <a:lnTo>
                    <a:pt x="56037" y="116366"/>
                  </a:lnTo>
                  <a:cubicBezTo>
                    <a:pt x="58292" y="118633"/>
                    <a:pt x="61289" y="119922"/>
                    <a:pt x="64453" y="119994"/>
                  </a:cubicBezTo>
                  <a:cubicBezTo>
                    <a:pt x="64526" y="119994"/>
                    <a:pt x="64699" y="119994"/>
                    <a:pt x="64766" y="119994"/>
                  </a:cubicBezTo>
                  <a:cubicBezTo>
                    <a:pt x="65597" y="119994"/>
                    <a:pt x="66445" y="119911"/>
                    <a:pt x="67283" y="119738"/>
                  </a:cubicBezTo>
                  <a:cubicBezTo>
                    <a:pt x="71373" y="118883"/>
                    <a:pt x="74727" y="116044"/>
                    <a:pt x="76245" y="112172"/>
                  </a:cubicBezTo>
                  <a:lnTo>
                    <a:pt x="98245" y="56827"/>
                  </a:lnTo>
                  <a:cubicBezTo>
                    <a:pt x="99908" y="57922"/>
                    <a:pt x="101850" y="58511"/>
                    <a:pt x="103876" y="58511"/>
                  </a:cubicBezTo>
                  <a:cubicBezTo>
                    <a:pt x="106633" y="58511"/>
                    <a:pt x="109217" y="57433"/>
                    <a:pt x="111159" y="55477"/>
                  </a:cubicBezTo>
                  <a:lnTo>
                    <a:pt x="116958" y="49650"/>
                  </a:lnTo>
                  <a:cubicBezTo>
                    <a:pt x="118917" y="47694"/>
                    <a:pt x="120000" y="45088"/>
                    <a:pt x="120000" y="42316"/>
                  </a:cubicBezTo>
                  <a:cubicBezTo>
                    <a:pt x="120000" y="39538"/>
                    <a:pt x="118917" y="36933"/>
                    <a:pt x="116980" y="35000"/>
                  </a:cubicBezTo>
                  <a:cubicBezTo>
                    <a:pt x="116980" y="35000"/>
                    <a:pt x="85164" y="3027"/>
                    <a:pt x="85164" y="30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wrap="square" lIns="19025" tIns="19025" rIns="19025" bIns="190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4" name="Shape 2913">
              <a:extLst>
                <a:ext uri="{FF2B5EF4-FFF2-40B4-BE49-F238E27FC236}">
                  <a16:creationId xmlns:a16="http://schemas.microsoft.com/office/drawing/2014/main" id="{26157DB8-5558-104B-B986-D8F943F491E6}"/>
                </a:ext>
              </a:extLst>
            </p:cNvPr>
            <p:cNvSpPr/>
            <p:nvPr/>
          </p:nvSpPr>
          <p:spPr>
            <a:xfrm>
              <a:off x="7478829" y="4206403"/>
              <a:ext cx="72231" cy="730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24000"/>
                  </a:moveTo>
                  <a:cubicBezTo>
                    <a:pt x="79894" y="24000"/>
                    <a:pt x="95994" y="40122"/>
                    <a:pt x="95994" y="60000"/>
                  </a:cubicBezTo>
                  <a:cubicBezTo>
                    <a:pt x="95994" y="79872"/>
                    <a:pt x="79894" y="95994"/>
                    <a:pt x="60000" y="95994"/>
                  </a:cubicBezTo>
                  <a:cubicBezTo>
                    <a:pt x="40100" y="95994"/>
                    <a:pt x="23994" y="79872"/>
                    <a:pt x="23994" y="60000"/>
                  </a:cubicBezTo>
                  <a:cubicBezTo>
                    <a:pt x="23994" y="40122"/>
                    <a:pt x="40100" y="24000"/>
                    <a:pt x="60000" y="24000"/>
                  </a:cubicBezTo>
                  <a:moveTo>
                    <a:pt x="60000" y="119994"/>
                  </a:moveTo>
                  <a:cubicBezTo>
                    <a:pt x="93066" y="119994"/>
                    <a:pt x="120000" y="93088"/>
                    <a:pt x="120000" y="60000"/>
                  </a:cubicBezTo>
                  <a:cubicBezTo>
                    <a:pt x="120000" y="26905"/>
                    <a:pt x="93066" y="0"/>
                    <a:pt x="60000" y="0"/>
                  </a:cubicBezTo>
                  <a:cubicBezTo>
                    <a:pt x="26927" y="0"/>
                    <a:pt x="0" y="26905"/>
                    <a:pt x="0" y="60000"/>
                  </a:cubicBezTo>
                  <a:cubicBezTo>
                    <a:pt x="0" y="93088"/>
                    <a:pt x="26927" y="119994"/>
                    <a:pt x="60000" y="11999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wrap="square" lIns="19025" tIns="19025" rIns="19025" bIns="190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5" name="Shape 2914">
              <a:extLst>
                <a:ext uri="{FF2B5EF4-FFF2-40B4-BE49-F238E27FC236}">
                  <a16:creationId xmlns:a16="http://schemas.microsoft.com/office/drawing/2014/main" id="{0A26C133-F2B6-0B46-8AF0-567CF81AFF44}"/>
                </a:ext>
              </a:extLst>
            </p:cNvPr>
            <p:cNvSpPr/>
            <p:nvPr/>
          </p:nvSpPr>
          <p:spPr>
            <a:xfrm>
              <a:off x="7667742" y="3973834"/>
              <a:ext cx="72231" cy="730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95994"/>
                  </a:moveTo>
                  <a:cubicBezTo>
                    <a:pt x="40100" y="95994"/>
                    <a:pt x="24000" y="79872"/>
                    <a:pt x="24000" y="60000"/>
                  </a:cubicBezTo>
                  <a:cubicBezTo>
                    <a:pt x="24000" y="40122"/>
                    <a:pt x="40100" y="24000"/>
                    <a:pt x="60000" y="24000"/>
                  </a:cubicBezTo>
                  <a:cubicBezTo>
                    <a:pt x="79894" y="24000"/>
                    <a:pt x="96000" y="40122"/>
                    <a:pt x="96000" y="60000"/>
                  </a:cubicBezTo>
                  <a:cubicBezTo>
                    <a:pt x="96000" y="79872"/>
                    <a:pt x="79894" y="95994"/>
                    <a:pt x="60000" y="95994"/>
                  </a:cubicBezTo>
                  <a:moveTo>
                    <a:pt x="60000" y="0"/>
                  </a:moveTo>
                  <a:cubicBezTo>
                    <a:pt x="26927" y="0"/>
                    <a:pt x="0" y="26905"/>
                    <a:pt x="0" y="60000"/>
                  </a:cubicBezTo>
                  <a:cubicBezTo>
                    <a:pt x="0" y="93088"/>
                    <a:pt x="26927" y="119994"/>
                    <a:pt x="60000" y="119994"/>
                  </a:cubicBezTo>
                  <a:cubicBezTo>
                    <a:pt x="93066" y="119994"/>
                    <a:pt x="120000" y="93088"/>
                    <a:pt x="120000" y="60000"/>
                  </a:cubicBezTo>
                  <a:cubicBezTo>
                    <a:pt x="120000" y="26905"/>
                    <a:pt x="93066" y="0"/>
                    <a:pt x="60000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wrap="square" lIns="19025" tIns="19025" rIns="19025" bIns="190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6" name="Shape 2915">
              <a:extLst>
                <a:ext uri="{FF2B5EF4-FFF2-40B4-BE49-F238E27FC236}">
                  <a16:creationId xmlns:a16="http://schemas.microsoft.com/office/drawing/2014/main" id="{744F408B-DEA6-8B48-A2B0-AF157ECCD46B}"/>
                </a:ext>
              </a:extLst>
            </p:cNvPr>
            <p:cNvSpPr/>
            <p:nvPr/>
          </p:nvSpPr>
          <p:spPr>
            <a:xfrm>
              <a:off x="7391517" y="4192115"/>
              <a:ext cx="57944" cy="5794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30000"/>
                  </a:moveTo>
                  <a:cubicBezTo>
                    <a:pt x="76550" y="30000"/>
                    <a:pt x="89994" y="43416"/>
                    <a:pt x="89994" y="60000"/>
                  </a:cubicBezTo>
                  <a:cubicBezTo>
                    <a:pt x="89994" y="76577"/>
                    <a:pt x="76550" y="90000"/>
                    <a:pt x="60000" y="90000"/>
                  </a:cubicBezTo>
                  <a:cubicBezTo>
                    <a:pt x="43444" y="90000"/>
                    <a:pt x="29994" y="76577"/>
                    <a:pt x="29994" y="60000"/>
                  </a:cubicBezTo>
                  <a:cubicBezTo>
                    <a:pt x="29994" y="43416"/>
                    <a:pt x="43444" y="30000"/>
                    <a:pt x="60000" y="30000"/>
                  </a:cubicBezTo>
                  <a:moveTo>
                    <a:pt x="0" y="60000"/>
                  </a:moveTo>
                  <a:cubicBezTo>
                    <a:pt x="0" y="93072"/>
                    <a:pt x="26905" y="119994"/>
                    <a:pt x="60000" y="119994"/>
                  </a:cubicBezTo>
                  <a:cubicBezTo>
                    <a:pt x="93088" y="119994"/>
                    <a:pt x="120000" y="93072"/>
                    <a:pt x="120000" y="60000"/>
                  </a:cubicBezTo>
                  <a:cubicBezTo>
                    <a:pt x="120000" y="26922"/>
                    <a:pt x="93088" y="0"/>
                    <a:pt x="60000" y="0"/>
                  </a:cubicBezTo>
                  <a:cubicBezTo>
                    <a:pt x="26905" y="0"/>
                    <a:pt x="0" y="26922"/>
                    <a:pt x="0" y="6000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wrap="square" lIns="19025" tIns="19025" rIns="19025" bIns="190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7" name="Shape 2916">
              <a:extLst>
                <a:ext uri="{FF2B5EF4-FFF2-40B4-BE49-F238E27FC236}">
                  <a16:creationId xmlns:a16="http://schemas.microsoft.com/office/drawing/2014/main" id="{B91A50F5-D5AD-9F4A-BD80-91D9DDC0D302}"/>
                </a:ext>
              </a:extLst>
            </p:cNvPr>
            <p:cNvSpPr/>
            <p:nvPr/>
          </p:nvSpPr>
          <p:spPr>
            <a:xfrm>
              <a:off x="7449460" y="4293715"/>
              <a:ext cx="29369" cy="285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19994"/>
                  </a:moveTo>
                  <a:cubicBezTo>
                    <a:pt x="93100" y="119994"/>
                    <a:pt x="120000" y="93161"/>
                    <a:pt x="120000" y="60000"/>
                  </a:cubicBezTo>
                  <a:cubicBezTo>
                    <a:pt x="120000" y="26833"/>
                    <a:pt x="93100" y="0"/>
                    <a:pt x="60000" y="0"/>
                  </a:cubicBezTo>
                  <a:cubicBezTo>
                    <a:pt x="26894" y="0"/>
                    <a:pt x="0" y="26833"/>
                    <a:pt x="0" y="60000"/>
                  </a:cubicBezTo>
                  <a:cubicBezTo>
                    <a:pt x="0" y="93161"/>
                    <a:pt x="26894" y="119994"/>
                    <a:pt x="60000" y="11999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wrap="square" lIns="19025" tIns="19025" rIns="19025" bIns="190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8" name="Shape 2917">
              <a:extLst>
                <a:ext uri="{FF2B5EF4-FFF2-40B4-BE49-F238E27FC236}">
                  <a16:creationId xmlns:a16="http://schemas.microsoft.com/office/drawing/2014/main" id="{D297E6F8-E36D-6B43-8308-C19AC67D8E57}"/>
                </a:ext>
              </a:extLst>
            </p:cNvPr>
            <p:cNvSpPr/>
            <p:nvPr/>
          </p:nvSpPr>
          <p:spPr>
            <a:xfrm>
              <a:off x="7682029" y="4075434"/>
              <a:ext cx="28575" cy="2936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cubicBezTo>
                    <a:pt x="26894" y="0"/>
                    <a:pt x="0" y="26833"/>
                    <a:pt x="0" y="60000"/>
                  </a:cubicBezTo>
                  <a:cubicBezTo>
                    <a:pt x="0" y="93161"/>
                    <a:pt x="26894" y="119994"/>
                    <a:pt x="60000" y="119994"/>
                  </a:cubicBezTo>
                  <a:cubicBezTo>
                    <a:pt x="93100" y="119994"/>
                    <a:pt x="120000" y="93161"/>
                    <a:pt x="120000" y="60000"/>
                  </a:cubicBezTo>
                  <a:cubicBezTo>
                    <a:pt x="120000" y="26833"/>
                    <a:pt x="93100" y="0"/>
                    <a:pt x="60000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wrap="square" lIns="19025" tIns="19025" rIns="19025" bIns="190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29" name="Shape 2939">
            <a:extLst>
              <a:ext uri="{FF2B5EF4-FFF2-40B4-BE49-F238E27FC236}">
                <a16:creationId xmlns:a16="http://schemas.microsoft.com/office/drawing/2014/main" id="{B0EA346C-2AC3-514A-8FA7-8D2935F06926}"/>
              </a:ext>
            </a:extLst>
          </p:cNvPr>
          <p:cNvGrpSpPr/>
          <p:nvPr/>
        </p:nvGrpSpPr>
        <p:grpSpPr>
          <a:xfrm>
            <a:off x="9756383" y="1700656"/>
            <a:ext cx="235365" cy="342508"/>
            <a:chOff x="11078485" y="2115665"/>
            <a:chExt cx="319088" cy="464344"/>
          </a:xfrm>
        </p:grpSpPr>
        <p:sp>
          <p:nvSpPr>
            <p:cNvPr id="30" name="Shape 2940">
              <a:extLst>
                <a:ext uri="{FF2B5EF4-FFF2-40B4-BE49-F238E27FC236}">
                  <a16:creationId xmlns:a16="http://schemas.microsoft.com/office/drawing/2014/main" id="{32DC0369-F610-6449-B3B9-FAADDB146E15}"/>
                </a:ext>
              </a:extLst>
            </p:cNvPr>
            <p:cNvSpPr/>
            <p:nvPr/>
          </p:nvSpPr>
          <p:spPr>
            <a:xfrm>
              <a:off x="11209454" y="2245840"/>
              <a:ext cx="28575" cy="2936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19994"/>
                  </a:moveTo>
                  <a:cubicBezTo>
                    <a:pt x="93161" y="119994"/>
                    <a:pt x="120000" y="93161"/>
                    <a:pt x="120000" y="60000"/>
                  </a:cubicBezTo>
                  <a:cubicBezTo>
                    <a:pt x="120000" y="26772"/>
                    <a:pt x="93161" y="0"/>
                    <a:pt x="60000" y="0"/>
                  </a:cubicBezTo>
                  <a:cubicBezTo>
                    <a:pt x="26833" y="0"/>
                    <a:pt x="0" y="26772"/>
                    <a:pt x="0" y="60000"/>
                  </a:cubicBezTo>
                  <a:cubicBezTo>
                    <a:pt x="0" y="93161"/>
                    <a:pt x="26833" y="119994"/>
                    <a:pt x="60000" y="11999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wrap="square" lIns="19025" tIns="19025" rIns="19025" bIns="190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1" name="Shape 2941">
              <a:extLst>
                <a:ext uri="{FF2B5EF4-FFF2-40B4-BE49-F238E27FC236}">
                  <a16:creationId xmlns:a16="http://schemas.microsoft.com/office/drawing/2014/main" id="{7450B563-A39C-7A47-8D0B-6E04234F8968}"/>
                </a:ext>
              </a:extLst>
            </p:cNvPr>
            <p:cNvSpPr/>
            <p:nvPr/>
          </p:nvSpPr>
          <p:spPr>
            <a:xfrm>
              <a:off x="11209454" y="2420465"/>
              <a:ext cx="28575" cy="285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cubicBezTo>
                    <a:pt x="26833" y="0"/>
                    <a:pt x="0" y="26833"/>
                    <a:pt x="0" y="60000"/>
                  </a:cubicBezTo>
                  <a:cubicBezTo>
                    <a:pt x="0" y="93161"/>
                    <a:pt x="26833" y="119994"/>
                    <a:pt x="60000" y="119994"/>
                  </a:cubicBezTo>
                  <a:cubicBezTo>
                    <a:pt x="93161" y="119994"/>
                    <a:pt x="120000" y="93161"/>
                    <a:pt x="120000" y="60000"/>
                  </a:cubicBezTo>
                  <a:cubicBezTo>
                    <a:pt x="120000" y="26833"/>
                    <a:pt x="93161" y="0"/>
                    <a:pt x="60000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wrap="square" lIns="19025" tIns="19025" rIns="19025" bIns="190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2" name="Shape 2942">
              <a:extLst>
                <a:ext uri="{FF2B5EF4-FFF2-40B4-BE49-F238E27FC236}">
                  <a16:creationId xmlns:a16="http://schemas.microsoft.com/office/drawing/2014/main" id="{23A68B73-8F28-F04F-960C-3D6DEAFA5933}"/>
                </a:ext>
              </a:extLst>
            </p:cNvPr>
            <p:cNvSpPr/>
            <p:nvPr/>
          </p:nvSpPr>
          <p:spPr>
            <a:xfrm>
              <a:off x="11122142" y="2333153"/>
              <a:ext cx="28575" cy="2936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cubicBezTo>
                    <a:pt x="26833" y="0"/>
                    <a:pt x="0" y="26772"/>
                    <a:pt x="0" y="60000"/>
                  </a:cubicBezTo>
                  <a:cubicBezTo>
                    <a:pt x="0" y="93161"/>
                    <a:pt x="26833" y="119994"/>
                    <a:pt x="60000" y="119994"/>
                  </a:cubicBezTo>
                  <a:cubicBezTo>
                    <a:pt x="93161" y="119994"/>
                    <a:pt x="120000" y="93161"/>
                    <a:pt x="120000" y="60000"/>
                  </a:cubicBezTo>
                  <a:cubicBezTo>
                    <a:pt x="120000" y="26772"/>
                    <a:pt x="93161" y="0"/>
                    <a:pt x="60000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wrap="square" lIns="19025" tIns="19025" rIns="19025" bIns="190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3" name="Shape 2943">
              <a:extLst>
                <a:ext uri="{FF2B5EF4-FFF2-40B4-BE49-F238E27FC236}">
                  <a16:creationId xmlns:a16="http://schemas.microsoft.com/office/drawing/2014/main" id="{9A147CD3-61BF-784D-8ACB-EEF85A03B9F5}"/>
                </a:ext>
              </a:extLst>
            </p:cNvPr>
            <p:cNvSpPr/>
            <p:nvPr/>
          </p:nvSpPr>
          <p:spPr>
            <a:xfrm>
              <a:off x="11295973" y="2333153"/>
              <a:ext cx="29369" cy="2936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00"/>
                  </a:moveTo>
                  <a:cubicBezTo>
                    <a:pt x="0" y="93161"/>
                    <a:pt x="26833" y="119994"/>
                    <a:pt x="60000" y="119994"/>
                  </a:cubicBezTo>
                  <a:cubicBezTo>
                    <a:pt x="93161" y="119994"/>
                    <a:pt x="120000" y="93161"/>
                    <a:pt x="120000" y="60000"/>
                  </a:cubicBezTo>
                  <a:cubicBezTo>
                    <a:pt x="120000" y="26772"/>
                    <a:pt x="93161" y="0"/>
                    <a:pt x="60000" y="0"/>
                  </a:cubicBezTo>
                  <a:cubicBezTo>
                    <a:pt x="26833" y="0"/>
                    <a:pt x="0" y="26772"/>
                    <a:pt x="0" y="6000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wrap="square" lIns="19025" tIns="19025" rIns="19025" bIns="190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4" name="Shape 2944">
              <a:extLst>
                <a:ext uri="{FF2B5EF4-FFF2-40B4-BE49-F238E27FC236}">
                  <a16:creationId xmlns:a16="http://schemas.microsoft.com/office/drawing/2014/main" id="{BEA2DE2F-E431-DA4C-83C7-D3E66BF2AA7D}"/>
                </a:ext>
              </a:extLst>
            </p:cNvPr>
            <p:cNvSpPr/>
            <p:nvPr/>
          </p:nvSpPr>
          <p:spPr>
            <a:xfrm>
              <a:off x="11150717" y="2391097"/>
              <a:ext cx="29369" cy="2936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7650" y="17574"/>
                  </a:moveTo>
                  <a:cubicBezTo>
                    <a:pt x="-5885" y="41010"/>
                    <a:pt x="-5885" y="78983"/>
                    <a:pt x="17650" y="102418"/>
                  </a:cubicBezTo>
                  <a:cubicBezTo>
                    <a:pt x="41071" y="125854"/>
                    <a:pt x="78891" y="125854"/>
                    <a:pt x="102428" y="102418"/>
                  </a:cubicBezTo>
                  <a:cubicBezTo>
                    <a:pt x="125849" y="78983"/>
                    <a:pt x="125849" y="41010"/>
                    <a:pt x="102428" y="17574"/>
                  </a:cubicBezTo>
                  <a:cubicBezTo>
                    <a:pt x="78891" y="-5860"/>
                    <a:pt x="41071" y="-5860"/>
                    <a:pt x="17650" y="1757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wrap="square" lIns="19025" tIns="19025" rIns="19025" bIns="190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5" name="Shape 2945">
              <a:extLst>
                <a:ext uri="{FF2B5EF4-FFF2-40B4-BE49-F238E27FC236}">
                  <a16:creationId xmlns:a16="http://schemas.microsoft.com/office/drawing/2014/main" id="{8A9FD881-8CC9-6A43-A101-3C7807957C26}"/>
                </a:ext>
              </a:extLst>
            </p:cNvPr>
            <p:cNvSpPr/>
            <p:nvPr/>
          </p:nvSpPr>
          <p:spPr>
            <a:xfrm>
              <a:off x="11150717" y="2275209"/>
              <a:ext cx="29369" cy="2936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7666" y="17652"/>
                  </a:moveTo>
                  <a:cubicBezTo>
                    <a:pt x="-5866" y="41075"/>
                    <a:pt x="-5866" y="78900"/>
                    <a:pt x="17544" y="102383"/>
                  </a:cubicBezTo>
                  <a:cubicBezTo>
                    <a:pt x="41083" y="125867"/>
                    <a:pt x="78898" y="125867"/>
                    <a:pt x="102431" y="102383"/>
                  </a:cubicBezTo>
                  <a:cubicBezTo>
                    <a:pt x="125854" y="78900"/>
                    <a:pt x="125854" y="41075"/>
                    <a:pt x="102431" y="17652"/>
                  </a:cubicBezTo>
                  <a:cubicBezTo>
                    <a:pt x="78898" y="-5886"/>
                    <a:pt x="41083" y="-5886"/>
                    <a:pt x="17666" y="1765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wrap="square" lIns="19025" tIns="19025" rIns="19025" bIns="190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6" name="Shape 2946">
              <a:extLst>
                <a:ext uri="{FF2B5EF4-FFF2-40B4-BE49-F238E27FC236}">
                  <a16:creationId xmlns:a16="http://schemas.microsoft.com/office/drawing/2014/main" id="{FA799157-AF14-FD44-B296-8DEACA1B898A}"/>
                </a:ext>
              </a:extLst>
            </p:cNvPr>
            <p:cNvSpPr/>
            <p:nvPr/>
          </p:nvSpPr>
          <p:spPr>
            <a:xfrm>
              <a:off x="11267398" y="2391097"/>
              <a:ext cx="28575" cy="2936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7574" y="17574"/>
                  </a:moveTo>
                  <a:cubicBezTo>
                    <a:pt x="-5860" y="41010"/>
                    <a:pt x="-5860" y="78983"/>
                    <a:pt x="17574" y="102418"/>
                  </a:cubicBezTo>
                  <a:cubicBezTo>
                    <a:pt x="41010" y="125854"/>
                    <a:pt x="78983" y="125854"/>
                    <a:pt x="102418" y="102418"/>
                  </a:cubicBezTo>
                  <a:cubicBezTo>
                    <a:pt x="125860" y="78983"/>
                    <a:pt x="125860" y="41010"/>
                    <a:pt x="102418" y="17574"/>
                  </a:cubicBezTo>
                  <a:cubicBezTo>
                    <a:pt x="78983" y="-5860"/>
                    <a:pt x="41010" y="-5860"/>
                    <a:pt x="17574" y="1757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wrap="square" lIns="19025" tIns="19025" rIns="19025" bIns="190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7" name="Shape 2947">
              <a:extLst>
                <a:ext uri="{FF2B5EF4-FFF2-40B4-BE49-F238E27FC236}">
                  <a16:creationId xmlns:a16="http://schemas.microsoft.com/office/drawing/2014/main" id="{07057A98-D161-D240-A266-515F9419AAAC}"/>
                </a:ext>
              </a:extLst>
            </p:cNvPr>
            <p:cNvSpPr/>
            <p:nvPr/>
          </p:nvSpPr>
          <p:spPr>
            <a:xfrm>
              <a:off x="11078485" y="2115665"/>
              <a:ext cx="319088" cy="46434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4544" y="90000"/>
                  </a:moveTo>
                  <a:cubicBezTo>
                    <a:pt x="30477" y="90000"/>
                    <a:pt x="10905" y="76533"/>
                    <a:pt x="10905" y="60000"/>
                  </a:cubicBezTo>
                  <a:cubicBezTo>
                    <a:pt x="10905" y="43450"/>
                    <a:pt x="30477" y="30000"/>
                    <a:pt x="54544" y="30000"/>
                  </a:cubicBezTo>
                  <a:cubicBezTo>
                    <a:pt x="78600" y="30000"/>
                    <a:pt x="98177" y="43450"/>
                    <a:pt x="98177" y="60000"/>
                  </a:cubicBezTo>
                  <a:cubicBezTo>
                    <a:pt x="98177" y="76533"/>
                    <a:pt x="78600" y="90000"/>
                    <a:pt x="54544" y="90000"/>
                  </a:cubicBezTo>
                  <a:moveTo>
                    <a:pt x="76361" y="112494"/>
                  </a:moveTo>
                  <a:lnTo>
                    <a:pt x="32722" y="112494"/>
                  </a:lnTo>
                  <a:lnTo>
                    <a:pt x="27272" y="92294"/>
                  </a:lnTo>
                  <a:cubicBezTo>
                    <a:pt x="35322" y="95511"/>
                    <a:pt x="44550" y="97494"/>
                    <a:pt x="54544" y="97494"/>
                  </a:cubicBezTo>
                  <a:cubicBezTo>
                    <a:pt x="64522" y="97494"/>
                    <a:pt x="73761" y="95511"/>
                    <a:pt x="81816" y="92294"/>
                  </a:cubicBezTo>
                  <a:cubicBezTo>
                    <a:pt x="81816" y="92294"/>
                    <a:pt x="76361" y="112494"/>
                    <a:pt x="76361" y="112494"/>
                  </a:cubicBezTo>
                  <a:close/>
                  <a:moveTo>
                    <a:pt x="33288" y="7500"/>
                  </a:moveTo>
                  <a:lnTo>
                    <a:pt x="76927" y="7500"/>
                  </a:lnTo>
                  <a:lnTo>
                    <a:pt x="82377" y="27694"/>
                  </a:lnTo>
                  <a:cubicBezTo>
                    <a:pt x="74327" y="24477"/>
                    <a:pt x="65100" y="22500"/>
                    <a:pt x="55105" y="22500"/>
                  </a:cubicBezTo>
                  <a:cubicBezTo>
                    <a:pt x="45127" y="22500"/>
                    <a:pt x="35888" y="24477"/>
                    <a:pt x="27833" y="27694"/>
                  </a:cubicBezTo>
                  <a:cubicBezTo>
                    <a:pt x="27833" y="27694"/>
                    <a:pt x="33288" y="7500"/>
                    <a:pt x="33288" y="7500"/>
                  </a:cubicBezTo>
                  <a:close/>
                  <a:moveTo>
                    <a:pt x="109088" y="52500"/>
                  </a:moveTo>
                  <a:cubicBezTo>
                    <a:pt x="108705" y="52500"/>
                    <a:pt x="108383" y="52622"/>
                    <a:pt x="108011" y="52650"/>
                  </a:cubicBezTo>
                  <a:cubicBezTo>
                    <a:pt x="106116" y="46100"/>
                    <a:pt x="101633" y="40250"/>
                    <a:pt x="95483" y="35422"/>
                  </a:cubicBezTo>
                  <a:lnTo>
                    <a:pt x="87655" y="6122"/>
                  </a:lnTo>
                  <a:cubicBezTo>
                    <a:pt x="86694" y="2577"/>
                    <a:pt x="82188" y="0"/>
                    <a:pt x="76927" y="0"/>
                  </a:cubicBezTo>
                  <a:lnTo>
                    <a:pt x="33288" y="0"/>
                  </a:lnTo>
                  <a:cubicBezTo>
                    <a:pt x="28038" y="0"/>
                    <a:pt x="23533" y="2577"/>
                    <a:pt x="22561" y="6122"/>
                  </a:cubicBezTo>
                  <a:lnTo>
                    <a:pt x="14922" y="34433"/>
                  </a:lnTo>
                  <a:cubicBezTo>
                    <a:pt x="5761" y="41138"/>
                    <a:pt x="0" y="50066"/>
                    <a:pt x="0" y="60000"/>
                  </a:cubicBezTo>
                  <a:cubicBezTo>
                    <a:pt x="0" y="69677"/>
                    <a:pt x="5527" y="78388"/>
                    <a:pt x="14294" y="85038"/>
                  </a:cubicBezTo>
                  <a:lnTo>
                    <a:pt x="21994" y="113866"/>
                  </a:lnTo>
                  <a:cubicBezTo>
                    <a:pt x="22955" y="117416"/>
                    <a:pt x="27461" y="119994"/>
                    <a:pt x="32722" y="119994"/>
                  </a:cubicBezTo>
                  <a:lnTo>
                    <a:pt x="76361" y="119994"/>
                  </a:lnTo>
                  <a:cubicBezTo>
                    <a:pt x="81611" y="119994"/>
                    <a:pt x="86116" y="117416"/>
                    <a:pt x="87088" y="113866"/>
                  </a:cubicBezTo>
                  <a:lnTo>
                    <a:pt x="94855" y="85061"/>
                  </a:lnTo>
                  <a:cubicBezTo>
                    <a:pt x="101344" y="80144"/>
                    <a:pt x="106050" y="74111"/>
                    <a:pt x="108011" y="67344"/>
                  </a:cubicBezTo>
                  <a:cubicBezTo>
                    <a:pt x="108383" y="67372"/>
                    <a:pt x="108705" y="67500"/>
                    <a:pt x="109088" y="67500"/>
                  </a:cubicBezTo>
                  <a:cubicBezTo>
                    <a:pt x="115105" y="67500"/>
                    <a:pt x="120000" y="64133"/>
                    <a:pt x="120000" y="60000"/>
                  </a:cubicBezTo>
                  <a:cubicBezTo>
                    <a:pt x="120000" y="55850"/>
                    <a:pt x="115105" y="52500"/>
                    <a:pt x="109088" y="5250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wrap="square" lIns="19025" tIns="19025" rIns="19025" bIns="190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8" name="Shape 2948">
              <a:extLst>
                <a:ext uri="{FF2B5EF4-FFF2-40B4-BE49-F238E27FC236}">
                  <a16:creationId xmlns:a16="http://schemas.microsoft.com/office/drawing/2014/main" id="{54A859BD-77D4-BD48-AD91-4C77F2158DA5}"/>
                </a:ext>
              </a:extLst>
            </p:cNvPr>
            <p:cNvSpPr/>
            <p:nvPr/>
          </p:nvSpPr>
          <p:spPr>
            <a:xfrm>
              <a:off x="11209454" y="2275209"/>
              <a:ext cx="87313" cy="8810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022" y="1932"/>
                  </a:moveTo>
                  <a:cubicBezTo>
                    <a:pt x="115620" y="-458"/>
                    <a:pt x="111737" y="-670"/>
                    <a:pt x="109022" y="1508"/>
                  </a:cubicBezTo>
                  <a:lnTo>
                    <a:pt x="5893" y="86212"/>
                  </a:lnTo>
                  <a:cubicBezTo>
                    <a:pt x="2094" y="90016"/>
                    <a:pt x="0" y="95039"/>
                    <a:pt x="0" y="100402"/>
                  </a:cubicBezTo>
                  <a:cubicBezTo>
                    <a:pt x="0" y="105597"/>
                    <a:pt x="2016" y="110519"/>
                    <a:pt x="5737" y="114223"/>
                  </a:cubicBezTo>
                  <a:cubicBezTo>
                    <a:pt x="9463" y="117893"/>
                    <a:pt x="14429" y="119960"/>
                    <a:pt x="19786" y="119994"/>
                  </a:cubicBezTo>
                  <a:cubicBezTo>
                    <a:pt x="24753" y="119960"/>
                    <a:pt x="29909" y="118122"/>
                    <a:pt x="33674" y="114497"/>
                  </a:cubicBezTo>
                  <a:lnTo>
                    <a:pt x="70376" y="70541"/>
                  </a:lnTo>
                  <a:lnTo>
                    <a:pt x="118564" y="10810"/>
                  </a:lnTo>
                  <a:cubicBezTo>
                    <a:pt x="120664" y="8167"/>
                    <a:pt x="120430" y="4307"/>
                    <a:pt x="118022" y="193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wrap="square" lIns="19025" tIns="19025" rIns="19025" bIns="190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39" name="Shape 2996">
            <a:extLst>
              <a:ext uri="{FF2B5EF4-FFF2-40B4-BE49-F238E27FC236}">
                <a16:creationId xmlns:a16="http://schemas.microsoft.com/office/drawing/2014/main" id="{A0B3DA02-9AF5-B74C-9F68-E96C4FD2BAB8}"/>
              </a:ext>
            </a:extLst>
          </p:cNvPr>
          <p:cNvGrpSpPr/>
          <p:nvPr/>
        </p:nvGrpSpPr>
        <p:grpSpPr>
          <a:xfrm>
            <a:off x="9694961" y="3809892"/>
            <a:ext cx="343093" cy="321431"/>
            <a:chOff x="5368132" y="3540125"/>
            <a:chExt cx="465138" cy="435769"/>
          </a:xfrm>
        </p:grpSpPr>
        <p:sp>
          <p:nvSpPr>
            <p:cNvPr id="40" name="Shape 2997">
              <a:extLst>
                <a:ext uri="{FF2B5EF4-FFF2-40B4-BE49-F238E27FC236}">
                  <a16:creationId xmlns:a16="http://schemas.microsoft.com/office/drawing/2014/main" id="{3B38D5F8-9920-8F40-B30F-2AEBDAE6DAE6}"/>
                </a:ext>
              </a:extLst>
            </p:cNvPr>
            <p:cNvSpPr/>
            <p:nvPr/>
          </p:nvSpPr>
          <p:spPr>
            <a:xfrm>
              <a:off x="5426869" y="3598069"/>
              <a:ext cx="347663" cy="23256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4994" y="112527"/>
                  </a:moveTo>
                  <a:lnTo>
                    <a:pt x="4994" y="112527"/>
                  </a:lnTo>
                  <a:lnTo>
                    <a:pt x="4994" y="7500"/>
                  </a:lnTo>
                  <a:lnTo>
                    <a:pt x="114994" y="7500"/>
                  </a:lnTo>
                  <a:cubicBezTo>
                    <a:pt x="114994" y="7500"/>
                    <a:pt x="114994" y="112527"/>
                    <a:pt x="114994" y="112527"/>
                  </a:cubicBezTo>
                  <a:close/>
                  <a:moveTo>
                    <a:pt x="114994" y="0"/>
                  </a:moveTo>
                  <a:lnTo>
                    <a:pt x="4994" y="27"/>
                  </a:lnTo>
                  <a:cubicBezTo>
                    <a:pt x="2233" y="27"/>
                    <a:pt x="0" y="3350"/>
                    <a:pt x="0" y="7500"/>
                  </a:cubicBezTo>
                  <a:lnTo>
                    <a:pt x="0" y="112494"/>
                  </a:lnTo>
                  <a:cubicBezTo>
                    <a:pt x="0" y="116644"/>
                    <a:pt x="2233" y="119994"/>
                    <a:pt x="4994" y="119994"/>
                  </a:cubicBezTo>
                  <a:lnTo>
                    <a:pt x="114994" y="119994"/>
                  </a:lnTo>
                  <a:cubicBezTo>
                    <a:pt x="117761" y="119994"/>
                    <a:pt x="120000" y="116644"/>
                    <a:pt x="120000" y="112494"/>
                  </a:cubicBezTo>
                  <a:lnTo>
                    <a:pt x="120000" y="7500"/>
                  </a:lnTo>
                  <a:cubicBezTo>
                    <a:pt x="120000" y="3350"/>
                    <a:pt x="117761" y="0"/>
                    <a:pt x="114994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wrap="square" lIns="19025" tIns="19025" rIns="19025" bIns="190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1" name="Shape 2998">
              <a:extLst>
                <a:ext uri="{FF2B5EF4-FFF2-40B4-BE49-F238E27FC236}">
                  <a16:creationId xmlns:a16="http://schemas.microsoft.com/office/drawing/2014/main" id="{38C9DA23-E83F-0C40-A57A-39CA379F96CC}"/>
                </a:ext>
              </a:extLst>
            </p:cNvPr>
            <p:cNvSpPr/>
            <p:nvPr/>
          </p:nvSpPr>
          <p:spPr>
            <a:xfrm>
              <a:off x="5368132" y="3540125"/>
              <a:ext cx="465138" cy="43576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2494" y="92011"/>
                  </a:moveTo>
                  <a:cubicBezTo>
                    <a:pt x="112494" y="94216"/>
                    <a:pt x="110811" y="96011"/>
                    <a:pt x="108750" y="96011"/>
                  </a:cubicBezTo>
                  <a:lnTo>
                    <a:pt x="74994" y="96011"/>
                  </a:lnTo>
                  <a:lnTo>
                    <a:pt x="44994" y="96011"/>
                  </a:lnTo>
                  <a:lnTo>
                    <a:pt x="11244" y="96011"/>
                  </a:lnTo>
                  <a:cubicBezTo>
                    <a:pt x="9172" y="96011"/>
                    <a:pt x="7494" y="94216"/>
                    <a:pt x="7494" y="92011"/>
                  </a:cubicBezTo>
                  <a:lnTo>
                    <a:pt x="7494" y="12000"/>
                  </a:lnTo>
                  <a:cubicBezTo>
                    <a:pt x="7494" y="9788"/>
                    <a:pt x="9172" y="8000"/>
                    <a:pt x="11244" y="8000"/>
                  </a:cubicBezTo>
                  <a:lnTo>
                    <a:pt x="108750" y="8000"/>
                  </a:lnTo>
                  <a:cubicBezTo>
                    <a:pt x="110811" y="8000"/>
                    <a:pt x="112494" y="9788"/>
                    <a:pt x="112494" y="12000"/>
                  </a:cubicBezTo>
                  <a:cubicBezTo>
                    <a:pt x="112494" y="12000"/>
                    <a:pt x="112494" y="92011"/>
                    <a:pt x="112494" y="92011"/>
                  </a:cubicBezTo>
                  <a:close/>
                  <a:moveTo>
                    <a:pt x="108750" y="0"/>
                  </a:moveTo>
                  <a:lnTo>
                    <a:pt x="11244" y="0"/>
                  </a:lnTo>
                  <a:cubicBezTo>
                    <a:pt x="5027" y="0"/>
                    <a:pt x="0" y="5366"/>
                    <a:pt x="0" y="12000"/>
                  </a:cubicBezTo>
                  <a:lnTo>
                    <a:pt x="0" y="92011"/>
                  </a:lnTo>
                  <a:cubicBezTo>
                    <a:pt x="0" y="98627"/>
                    <a:pt x="5016" y="103988"/>
                    <a:pt x="11211" y="104005"/>
                  </a:cubicBezTo>
                  <a:lnTo>
                    <a:pt x="48744" y="104005"/>
                  </a:lnTo>
                  <a:lnTo>
                    <a:pt x="48744" y="108872"/>
                  </a:lnTo>
                  <a:lnTo>
                    <a:pt x="25338" y="112116"/>
                  </a:lnTo>
                  <a:cubicBezTo>
                    <a:pt x="23666" y="112566"/>
                    <a:pt x="22494" y="114161"/>
                    <a:pt x="22494" y="115994"/>
                  </a:cubicBezTo>
                  <a:cubicBezTo>
                    <a:pt x="22494" y="118205"/>
                    <a:pt x="24172" y="119994"/>
                    <a:pt x="26244" y="119994"/>
                  </a:cubicBezTo>
                  <a:lnTo>
                    <a:pt x="93744" y="119994"/>
                  </a:lnTo>
                  <a:cubicBezTo>
                    <a:pt x="95822" y="119994"/>
                    <a:pt x="97494" y="118205"/>
                    <a:pt x="97494" y="115994"/>
                  </a:cubicBezTo>
                  <a:cubicBezTo>
                    <a:pt x="97494" y="114161"/>
                    <a:pt x="96327" y="112566"/>
                    <a:pt x="94655" y="112116"/>
                  </a:cubicBezTo>
                  <a:lnTo>
                    <a:pt x="71244" y="108872"/>
                  </a:lnTo>
                  <a:lnTo>
                    <a:pt x="71244" y="104005"/>
                  </a:lnTo>
                  <a:lnTo>
                    <a:pt x="108783" y="104005"/>
                  </a:lnTo>
                  <a:cubicBezTo>
                    <a:pt x="114977" y="103988"/>
                    <a:pt x="120000" y="98627"/>
                    <a:pt x="120000" y="92011"/>
                  </a:cubicBezTo>
                  <a:lnTo>
                    <a:pt x="120000" y="12000"/>
                  </a:lnTo>
                  <a:cubicBezTo>
                    <a:pt x="120000" y="5366"/>
                    <a:pt x="114955" y="0"/>
                    <a:pt x="108750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wrap="square" lIns="19025" tIns="19025" rIns="19025" bIns="190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42" name="Shape 3024">
            <a:extLst>
              <a:ext uri="{FF2B5EF4-FFF2-40B4-BE49-F238E27FC236}">
                <a16:creationId xmlns:a16="http://schemas.microsoft.com/office/drawing/2014/main" id="{663C1C54-3309-244D-93A6-588C4AC4EFB6}"/>
              </a:ext>
            </a:extLst>
          </p:cNvPr>
          <p:cNvSpPr/>
          <p:nvPr/>
        </p:nvSpPr>
        <p:spPr>
          <a:xfrm>
            <a:off x="9695546" y="4886741"/>
            <a:ext cx="342508" cy="34250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501" y="112494"/>
                </a:moveTo>
                <a:cubicBezTo>
                  <a:pt x="8017" y="112155"/>
                  <a:pt x="20723" y="103822"/>
                  <a:pt x="39694" y="99722"/>
                </a:cubicBezTo>
                <a:lnTo>
                  <a:pt x="49009" y="97705"/>
                </a:lnTo>
                <a:cubicBezTo>
                  <a:pt x="52333" y="99888"/>
                  <a:pt x="55988" y="101250"/>
                  <a:pt x="59997" y="101250"/>
                </a:cubicBezTo>
                <a:cubicBezTo>
                  <a:pt x="64011" y="101250"/>
                  <a:pt x="67666" y="99888"/>
                  <a:pt x="70990" y="97705"/>
                </a:cubicBezTo>
                <a:lnTo>
                  <a:pt x="80305" y="99722"/>
                </a:lnTo>
                <a:cubicBezTo>
                  <a:pt x="99130" y="103788"/>
                  <a:pt x="111791" y="112027"/>
                  <a:pt x="112498" y="112494"/>
                </a:cubicBezTo>
                <a:cubicBezTo>
                  <a:pt x="112498" y="112494"/>
                  <a:pt x="7501" y="112494"/>
                  <a:pt x="7501" y="112494"/>
                </a:cubicBezTo>
                <a:close/>
                <a:moveTo>
                  <a:pt x="76004" y="87738"/>
                </a:moveTo>
                <a:lnTo>
                  <a:pt x="74769" y="89294"/>
                </a:lnTo>
                <a:cubicBezTo>
                  <a:pt x="65830" y="99572"/>
                  <a:pt x="54169" y="99572"/>
                  <a:pt x="45230" y="89294"/>
                </a:cubicBezTo>
                <a:lnTo>
                  <a:pt x="43995" y="87738"/>
                </a:lnTo>
                <a:cubicBezTo>
                  <a:pt x="33558" y="74505"/>
                  <a:pt x="28370" y="57005"/>
                  <a:pt x="30604" y="40305"/>
                </a:cubicBezTo>
                <a:cubicBezTo>
                  <a:pt x="32648" y="24261"/>
                  <a:pt x="41845" y="7500"/>
                  <a:pt x="59997" y="7500"/>
                </a:cubicBezTo>
                <a:cubicBezTo>
                  <a:pt x="78154" y="7500"/>
                  <a:pt x="87351" y="24261"/>
                  <a:pt x="89395" y="40305"/>
                </a:cubicBezTo>
                <a:cubicBezTo>
                  <a:pt x="91618" y="57011"/>
                  <a:pt x="86453" y="74505"/>
                  <a:pt x="76004" y="87738"/>
                </a:cubicBezTo>
                <a:moveTo>
                  <a:pt x="116659" y="106255"/>
                </a:moveTo>
                <a:cubicBezTo>
                  <a:pt x="115906" y="105761"/>
                  <a:pt x="102235" y="96788"/>
                  <a:pt x="81888" y="92388"/>
                </a:cubicBezTo>
                <a:cubicBezTo>
                  <a:pt x="89350" y="82927"/>
                  <a:pt x="94139" y="70216"/>
                  <a:pt x="96177" y="61750"/>
                </a:cubicBezTo>
                <a:cubicBezTo>
                  <a:pt x="99001" y="50022"/>
                  <a:pt x="97906" y="27072"/>
                  <a:pt x="86638" y="12772"/>
                </a:cubicBezTo>
                <a:cubicBezTo>
                  <a:pt x="80058" y="4416"/>
                  <a:pt x="70844" y="0"/>
                  <a:pt x="59997" y="0"/>
                </a:cubicBezTo>
                <a:cubicBezTo>
                  <a:pt x="49155" y="0"/>
                  <a:pt x="39941" y="4416"/>
                  <a:pt x="33361" y="12772"/>
                </a:cubicBezTo>
                <a:cubicBezTo>
                  <a:pt x="22093" y="27072"/>
                  <a:pt x="20998" y="50022"/>
                  <a:pt x="23822" y="61750"/>
                </a:cubicBezTo>
                <a:cubicBezTo>
                  <a:pt x="25860" y="70216"/>
                  <a:pt x="30649" y="82927"/>
                  <a:pt x="38111" y="92388"/>
                </a:cubicBezTo>
                <a:cubicBezTo>
                  <a:pt x="17764" y="96788"/>
                  <a:pt x="4093" y="105761"/>
                  <a:pt x="3340" y="106255"/>
                </a:cubicBezTo>
                <a:cubicBezTo>
                  <a:pt x="589" y="108094"/>
                  <a:pt x="-634" y="111505"/>
                  <a:pt x="320" y="114666"/>
                </a:cubicBezTo>
                <a:cubicBezTo>
                  <a:pt x="1280" y="117833"/>
                  <a:pt x="4194" y="119994"/>
                  <a:pt x="7501" y="119994"/>
                </a:cubicBezTo>
                <a:lnTo>
                  <a:pt x="112498" y="119994"/>
                </a:lnTo>
                <a:cubicBezTo>
                  <a:pt x="115805" y="119994"/>
                  <a:pt x="118719" y="117833"/>
                  <a:pt x="119679" y="114666"/>
                </a:cubicBezTo>
                <a:cubicBezTo>
                  <a:pt x="120640" y="111505"/>
                  <a:pt x="119410" y="108094"/>
                  <a:pt x="116659" y="106255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19025" tIns="19025" rIns="19025" bIns="190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3" name="Shape 528">
            <a:extLst>
              <a:ext uri="{FF2B5EF4-FFF2-40B4-BE49-F238E27FC236}">
                <a16:creationId xmlns:a16="http://schemas.microsoft.com/office/drawing/2014/main" id="{51BE631A-31E0-1C41-A16B-666ABBC049B6}"/>
              </a:ext>
            </a:extLst>
          </p:cNvPr>
          <p:cNvSpPr/>
          <p:nvPr/>
        </p:nvSpPr>
        <p:spPr>
          <a:xfrm>
            <a:off x="4055707" y="4802539"/>
            <a:ext cx="4760704" cy="173023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hu-HU" sz="1200" b="1" dirty="0">
                <a:latin typeface="Montserrat" pitchFamily="2" charset="77"/>
              </a:rPr>
              <a:t>Mi az a PPC?</a:t>
            </a:r>
          </a:p>
          <a:p>
            <a:r>
              <a:rPr lang="hu-HU" sz="1200" dirty="0">
                <a:latin typeface="Montserrat" pitchFamily="2" charset="77"/>
              </a:rPr>
              <a:t>“A </a:t>
            </a:r>
            <a:r>
              <a:rPr lang="hu-HU" sz="1200" dirty="0" err="1">
                <a:latin typeface="Montserrat" pitchFamily="2" charset="77"/>
              </a:rPr>
              <a:t>pay</a:t>
            </a:r>
            <a:r>
              <a:rPr lang="hu-HU" sz="1200" dirty="0">
                <a:latin typeface="Montserrat" pitchFamily="2" charset="77"/>
              </a:rPr>
              <a:t> per </a:t>
            </a:r>
            <a:r>
              <a:rPr lang="hu-HU" sz="1200" dirty="0" err="1">
                <a:latin typeface="Montserrat" pitchFamily="2" charset="77"/>
              </a:rPr>
              <a:t>click</a:t>
            </a:r>
            <a:r>
              <a:rPr lang="hu-HU" sz="1200" dirty="0">
                <a:latin typeface="Montserrat" pitchFamily="2" charset="77"/>
              </a:rPr>
              <a:t>’ (rövidítve PPC) (fizetés kattintásonként) egy hirdetési szolgáltatás, amelynél a hirdető azokért a reklámmegjelenésekért fizet, amelyek után a felhasználók a hirdető weboldalára érkeznek. A hirdető számára a hagyományos bannerekkel szemben, ahol a megjelenítés alapján történik az elszámolás, anyagi szempontból sokkal előnyösebb.” – </a:t>
            </a:r>
            <a:r>
              <a:rPr lang="hu-HU" sz="1200" dirty="0" err="1">
                <a:latin typeface="Montserrat" pitchFamily="2" charset="77"/>
              </a:rPr>
              <a:t>Wikipedia</a:t>
            </a:r>
            <a:endParaRPr lang="hu-HU" sz="1200" dirty="0">
              <a:latin typeface="Montserrat" pitchFamily="2" charset="77"/>
            </a:endParaRPr>
          </a:p>
        </p:txBody>
      </p:sp>
      <p:cxnSp>
        <p:nvCxnSpPr>
          <p:cNvPr id="44" name="Shape 529">
            <a:extLst>
              <a:ext uri="{FF2B5EF4-FFF2-40B4-BE49-F238E27FC236}">
                <a16:creationId xmlns:a16="http://schemas.microsoft.com/office/drawing/2014/main" id="{AEE4D4AF-156B-5E44-8B80-408F3144C1FE}"/>
              </a:ext>
            </a:extLst>
          </p:cNvPr>
          <p:cNvCxnSpPr>
            <a:cxnSpLocks/>
          </p:cNvCxnSpPr>
          <p:nvPr/>
        </p:nvCxnSpPr>
        <p:spPr>
          <a:xfrm>
            <a:off x="3567344" y="4943590"/>
            <a:ext cx="38735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47355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44">
            <a:extLst>
              <a:ext uri="{FF2B5EF4-FFF2-40B4-BE49-F238E27FC236}">
                <a16:creationId xmlns:a16="http://schemas.microsoft.com/office/drawing/2014/main" id="{8C0338DF-EFCE-AB40-8082-B1475730988E}"/>
              </a:ext>
            </a:extLst>
          </p:cNvPr>
          <p:cNvSpPr/>
          <p:nvPr/>
        </p:nvSpPr>
        <p:spPr>
          <a:xfrm>
            <a:off x="-1" y="132"/>
            <a:ext cx="12192000" cy="685786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09E8A"/>
              </a:gs>
              <a:gs pos="100000">
                <a:srgbClr val="2081B6"/>
              </a:gs>
            </a:gsLst>
            <a:lin ang="36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659">
            <a:extLst>
              <a:ext uri="{FF2B5EF4-FFF2-40B4-BE49-F238E27FC236}">
                <a16:creationId xmlns:a16="http://schemas.microsoft.com/office/drawing/2014/main" id="{8581AAF4-A4EE-8340-89BC-99B3C69AA9FC}"/>
              </a:ext>
            </a:extLst>
          </p:cNvPr>
          <p:cNvSpPr/>
          <p:nvPr/>
        </p:nvSpPr>
        <p:spPr>
          <a:xfrm>
            <a:off x="329905" y="289935"/>
            <a:ext cx="3676517" cy="14465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Tematika</a:t>
            </a:r>
            <a:endParaRPr lang="en-US" sz="44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Shape 528">
            <a:extLst>
              <a:ext uri="{FF2B5EF4-FFF2-40B4-BE49-F238E27FC236}">
                <a16:creationId xmlns:a16="http://schemas.microsoft.com/office/drawing/2014/main" id="{96678A98-BC40-CB46-A258-590274642C43}"/>
              </a:ext>
            </a:extLst>
          </p:cNvPr>
          <p:cNvSpPr/>
          <p:nvPr/>
        </p:nvSpPr>
        <p:spPr>
          <a:xfrm>
            <a:off x="329905" y="1736485"/>
            <a:ext cx="4741716" cy="115054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hu-HU" sz="1000" b="1" dirty="0">
                <a:solidFill>
                  <a:schemeClr val="bg1"/>
                </a:solidFill>
                <a:latin typeface="Montserrat" pitchFamily="2" charset="77"/>
              </a:rPr>
              <a:t>Marketing 360</a:t>
            </a:r>
          </a:p>
          <a:p>
            <a:endParaRPr lang="hu-HU" sz="1000" b="1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TERMÉK ÉS SZOLGÁLATÁS – 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product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  #service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sales</a:t>
            </a:r>
            <a:endParaRPr lang="hu-HU" sz="100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A REKLÁM ÉS FAJTÁI – #online #offline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ads</a:t>
            </a:r>
            <a:endParaRPr lang="hu-HU" sz="100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MÁRKA MENEDZSMENT –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branding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customer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positioning</a:t>
            </a:r>
            <a:endParaRPr lang="hu-HU" sz="100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PIACKUTATÁS ÉS FAJTÁI  –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planning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data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strategy</a:t>
            </a:r>
            <a:endParaRPr lang="hu-HU" sz="1000" dirty="0">
              <a:solidFill>
                <a:schemeClr val="bg1"/>
              </a:solidFill>
              <a:latin typeface="Montserrat" pitchFamily="2" charset="77"/>
            </a:endParaRPr>
          </a:p>
        </p:txBody>
      </p:sp>
      <p:cxnSp>
        <p:nvCxnSpPr>
          <p:cNvPr id="7" name="Shape 245">
            <a:extLst>
              <a:ext uri="{FF2B5EF4-FFF2-40B4-BE49-F238E27FC236}">
                <a16:creationId xmlns:a16="http://schemas.microsoft.com/office/drawing/2014/main" id="{F2B35587-2700-6B42-86F8-8E83C97DF577}"/>
              </a:ext>
            </a:extLst>
          </p:cNvPr>
          <p:cNvCxnSpPr>
            <a:cxnSpLocks/>
          </p:cNvCxnSpPr>
          <p:nvPr/>
        </p:nvCxnSpPr>
        <p:spPr>
          <a:xfrm flipH="1">
            <a:off x="412278" y="1998007"/>
            <a:ext cx="982889" cy="0"/>
          </a:xfrm>
          <a:prstGeom prst="straightConnector1">
            <a:avLst/>
          </a:prstGeom>
          <a:noFill/>
          <a:ln w="38100" cap="flat" cmpd="sng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8" name="Shape 528">
            <a:extLst>
              <a:ext uri="{FF2B5EF4-FFF2-40B4-BE49-F238E27FC236}">
                <a16:creationId xmlns:a16="http://schemas.microsoft.com/office/drawing/2014/main" id="{EF98251D-F9F8-4740-B344-652ADC5EBE63}"/>
              </a:ext>
            </a:extLst>
          </p:cNvPr>
          <p:cNvSpPr/>
          <p:nvPr/>
        </p:nvSpPr>
        <p:spPr>
          <a:xfrm>
            <a:off x="329905" y="3018531"/>
            <a:ext cx="4741716" cy="115054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hu-HU" sz="1000" b="1" dirty="0">
                <a:solidFill>
                  <a:schemeClr val="bg1"/>
                </a:solidFill>
                <a:latin typeface="Montserrat" pitchFamily="2" charset="77"/>
              </a:rPr>
              <a:t>Digital Marketing</a:t>
            </a:r>
          </a:p>
          <a:p>
            <a:endParaRPr lang="hu-HU" sz="100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AZ ONLINE MARKETING –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digital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 #web #online</a:t>
            </a:r>
          </a:p>
          <a:p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DIGITÁLIS CSATORNÁK – #PPC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social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programmatic</a:t>
            </a:r>
            <a:endParaRPr lang="hu-HU" sz="100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DIGITAL MARKETING ÉS AZ ÜZLET – #lead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sales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 #ROI</a:t>
            </a:r>
          </a:p>
          <a:p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MÉRÉS – #KPI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data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analytics</a:t>
            </a:r>
            <a:endParaRPr lang="hu-HU" sz="1000" dirty="0">
              <a:solidFill>
                <a:schemeClr val="bg1"/>
              </a:solidFill>
              <a:latin typeface="Montserrat" pitchFamily="2" charset="77"/>
            </a:endParaRPr>
          </a:p>
        </p:txBody>
      </p:sp>
      <p:cxnSp>
        <p:nvCxnSpPr>
          <p:cNvPr id="9" name="Shape 245">
            <a:extLst>
              <a:ext uri="{FF2B5EF4-FFF2-40B4-BE49-F238E27FC236}">
                <a16:creationId xmlns:a16="http://schemas.microsoft.com/office/drawing/2014/main" id="{9C5AAF40-2E30-2141-A276-40FC6F285ADC}"/>
              </a:ext>
            </a:extLst>
          </p:cNvPr>
          <p:cNvCxnSpPr>
            <a:cxnSpLocks/>
          </p:cNvCxnSpPr>
          <p:nvPr/>
        </p:nvCxnSpPr>
        <p:spPr>
          <a:xfrm flipH="1">
            <a:off x="412278" y="3280053"/>
            <a:ext cx="982889" cy="0"/>
          </a:xfrm>
          <a:prstGeom prst="straightConnector1">
            <a:avLst/>
          </a:prstGeom>
          <a:noFill/>
          <a:ln w="38100" cap="flat" cmpd="sng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10" name="Shape 528">
            <a:extLst>
              <a:ext uri="{FF2B5EF4-FFF2-40B4-BE49-F238E27FC236}">
                <a16:creationId xmlns:a16="http://schemas.microsoft.com/office/drawing/2014/main" id="{C4203A36-A8BE-C840-BFAD-A5F3CFAF4811}"/>
              </a:ext>
            </a:extLst>
          </p:cNvPr>
          <p:cNvSpPr/>
          <p:nvPr/>
        </p:nvSpPr>
        <p:spPr>
          <a:xfrm>
            <a:off x="329905" y="4309216"/>
            <a:ext cx="4741716" cy="115054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hu-HU" sz="1000" b="1" dirty="0">
                <a:solidFill>
                  <a:schemeClr val="bg1"/>
                </a:solidFill>
                <a:latin typeface="Montserrat" pitchFamily="2" charset="77"/>
              </a:rPr>
              <a:t>Kampány tervezés</a:t>
            </a:r>
          </a:p>
          <a:p>
            <a:endParaRPr lang="hu-HU" sz="100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MILYEN CÉLOKAT VÁLASSZ? –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target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 #consumer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user</a:t>
            </a:r>
            <a:endParaRPr lang="hu-HU" sz="100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CÉLCSOPORTOK ÉS INSIGHTOK –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insight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demographics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behaviour</a:t>
            </a:r>
            <a:endParaRPr lang="hu-HU" sz="100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RENDSZEREK ÉS FOGALMAK – #CTR #PPC #CPC</a:t>
            </a:r>
          </a:p>
          <a:p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MÉDIA ÉS SITE OLDALI ANALITIKA –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hits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database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 #conversion</a:t>
            </a:r>
          </a:p>
        </p:txBody>
      </p:sp>
      <p:cxnSp>
        <p:nvCxnSpPr>
          <p:cNvPr id="11" name="Shape 245">
            <a:extLst>
              <a:ext uri="{FF2B5EF4-FFF2-40B4-BE49-F238E27FC236}">
                <a16:creationId xmlns:a16="http://schemas.microsoft.com/office/drawing/2014/main" id="{9CC95B1D-BD4C-1F40-9293-778C44306A50}"/>
              </a:ext>
            </a:extLst>
          </p:cNvPr>
          <p:cNvCxnSpPr>
            <a:cxnSpLocks/>
          </p:cNvCxnSpPr>
          <p:nvPr/>
        </p:nvCxnSpPr>
        <p:spPr>
          <a:xfrm flipH="1">
            <a:off x="412278" y="4570738"/>
            <a:ext cx="982889" cy="0"/>
          </a:xfrm>
          <a:prstGeom prst="straightConnector1">
            <a:avLst/>
          </a:prstGeom>
          <a:noFill/>
          <a:ln w="38100" cap="flat" cmpd="sng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12" name="Shape 528">
            <a:extLst>
              <a:ext uri="{FF2B5EF4-FFF2-40B4-BE49-F238E27FC236}">
                <a16:creationId xmlns:a16="http://schemas.microsoft.com/office/drawing/2014/main" id="{FCFD408E-EB38-9D49-BACF-7D9C2C882786}"/>
              </a:ext>
            </a:extLst>
          </p:cNvPr>
          <p:cNvSpPr/>
          <p:nvPr/>
        </p:nvSpPr>
        <p:spPr>
          <a:xfrm>
            <a:off x="4930219" y="1736486"/>
            <a:ext cx="5213024" cy="154356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hu-HU" sz="1000" b="1" dirty="0">
                <a:solidFill>
                  <a:schemeClr val="bg1"/>
                </a:solidFill>
                <a:latin typeface="Montserrat" pitchFamily="2" charset="77"/>
              </a:rPr>
              <a:t>Facebook</a:t>
            </a:r>
          </a:p>
          <a:p>
            <a:endParaRPr lang="hu-HU" sz="100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FACEBOOK FOR BUSINESS –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creation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setup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how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to</a:t>
            </a:r>
            <a:endParaRPr lang="hu-HU" sz="100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KAMPÁNYCÉLOK, HIRDETÉSI FORMÁTUMOK,</a:t>
            </a:r>
          </a:p>
          <a:p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ELHELYEZÉSEK -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targeting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 #ad 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formats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placement</a:t>
            </a:r>
            <a:endParaRPr lang="hu-HU" sz="100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MÁRKAISMERTSÉG VS. LEAD –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brand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 building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awareness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 #lead 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generation</a:t>
            </a:r>
            <a:endParaRPr lang="hu-HU" sz="100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GYAKORLATI PÉLDÁK A FIÓK LÉTREHOZÁSÁTÓL</a:t>
            </a:r>
            <a:br>
              <a:rPr lang="hu-HU" sz="1000" dirty="0">
                <a:solidFill>
                  <a:schemeClr val="bg1"/>
                </a:solidFill>
                <a:latin typeface="Montserrat" pitchFamily="2" charset="77"/>
              </a:rPr>
            </a:br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A KAMPÁNY INDITÁSÁIG –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live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best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practice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excercise</a:t>
            </a:r>
            <a:endParaRPr lang="hu-HU" sz="1000" dirty="0">
              <a:solidFill>
                <a:schemeClr val="bg1"/>
              </a:solidFill>
              <a:latin typeface="Montserrat" pitchFamily="2" charset="77"/>
            </a:endParaRPr>
          </a:p>
        </p:txBody>
      </p:sp>
      <p:cxnSp>
        <p:nvCxnSpPr>
          <p:cNvPr id="13" name="Shape 245">
            <a:extLst>
              <a:ext uri="{FF2B5EF4-FFF2-40B4-BE49-F238E27FC236}">
                <a16:creationId xmlns:a16="http://schemas.microsoft.com/office/drawing/2014/main" id="{18CCDF8A-52CC-8E46-99B1-C97175F8280C}"/>
              </a:ext>
            </a:extLst>
          </p:cNvPr>
          <p:cNvCxnSpPr>
            <a:cxnSpLocks/>
          </p:cNvCxnSpPr>
          <p:nvPr/>
        </p:nvCxnSpPr>
        <p:spPr>
          <a:xfrm flipH="1">
            <a:off x="5001882" y="1998007"/>
            <a:ext cx="982889" cy="0"/>
          </a:xfrm>
          <a:prstGeom prst="straightConnector1">
            <a:avLst/>
          </a:prstGeom>
          <a:noFill/>
          <a:ln w="38100" cap="flat" cmpd="sng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14" name="Picture Placeholder 4">
            <a:extLst>
              <a:ext uri="{FF2B5EF4-FFF2-40B4-BE49-F238E27FC236}">
                <a16:creationId xmlns:a16="http://schemas.microsoft.com/office/drawing/2014/main" id="{E0FA2504-651E-7447-97A1-B0FC130FEC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305" r="42305"/>
          <a:stretch>
            <a:fillRect/>
          </a:stretch>
        </p:blipFill>
        <p:spPr>
          <a:xfrm>
            <a:off x="10312400" y="0"/>
            <a:ext cx="18764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528">
            <a:extLst>
              <a:ext uri="{FF2B5EF4-FFF2-40B4-BE49-F238E27FC236}">
                <a16:creationId xmlns:a16="http://schemas.microsoft.com/office/drawing/2014/main" id="{49353401-E695-3248-A284-303EB54471D5}"/>
              </a:ext>
            </a:extLst>
          </p:cNvPr>
          <p:cNvSpPr/>
          <p:nvPr/>
        </p:nvSpPr>
        <p:spPr>
          <a:xfrm>
            <a:off x="4931806" y="3207390"/>
            <a:ext cx="5213024" cy="1126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hu-HU" sz="1000" b="1" dirty="0">
                <a:solidFill>
                  <a:schemeClr val="bg1"/>
                </a:solidFill>
                <a:latin typeface="Montserrat" pitchFamily="2" charset="77"/>
              </a:rPr>
              <a:t>Google </a:t>
            </a:r>
            <a:r>
              <a:rPr lang="hu-HU" sz="1000" b="1" dirty="0" err="1">
                <a:solidFill>
                  <a:schemeClr val="bg1"/>
                </a:solidFill>
                <a:latin typeface="Montserrat" pitchFamily="2" charset="77"/>
              </a:rPr>
              <a:t>Ads</a:t>
            </a:r>
            <a:endParaRPr lang="hu-HU" sz="1000" b="1" dirty="0">
              <a:solidFill>
                <a:schemeClr val="bg1"/>
              </a:solidFill>
              <a:latin typeface="Montserrat" pitchFamily="2" charset="77"/>
            </a:endParaRPr>
          </a:p>
          <a:p>
            <a:endParaRPr lang="hu-HU" sz="1000" b="1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FIÓK SETUP, FELÉPITÉS, KULCSSZÓKUTATÁS –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setup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keywords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research</a:t>
            </a:r>
            <a:endParaRPr lang="hu-HU" sz="100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HIRDETMÉNYEK, BŐVITMÉNYEK –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ads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extensions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setup</a:t>
            </a:r>
            <a:endParaRPr lang="hu-HU" sz="100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CÉLZÁS, ÜTEMEZÉS, EGYÉB BEÁLLITÁSOK –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targeting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timing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budget</a:t>
            </a:r>
            <a:endParaRPr lang="hu-HU" sz="100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KAMPÁNY MENEDZSMENT – #management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optimization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finetune</a:t>
            </a:r>
            <a:endParaRPr lang="hu-HU" sz="1000" dirty="0">
              <a:solidFill>
                <a:schemeClr val="bg1"/>
              </a:solidFill>
              <a:latin typeface="Montserrat" pitchFamily="2" charset="77"/>
            </a:endParaRPr>
          </a:p>
        </p:txBody>
      </p:sp>
      <p:cxnSp>
        <p:nvCxnSpPr>
          <p:cNvPr id="16" name="Shape 245">
            <a:extLst>
              <a:ext uri="{FF2B5EF4-FFF2-40B4-BE49-F238E27FC236}">
                <a16:creationId xmlns:a16="http://schemas.microsoft.com/office/drawing/2014/main" id="{CA4E8A26-CBCA-9144-8355-912E393F1AF4}"/>
              </a:ext>
            </a:extLst>
          </p:cNvPr>
          <p:cNvCxnSpPr>
            <a:cxnSpLocks/>
          </p:cNvCxnSpPr>
          <p:nvPr/>
        </p:nvCxnSpPr>
        <p:spPr>
          <a:xfrm flipH="1">
            <a:off x="5003469" y="3468911"/>
            <a:ext cx="982889" cy="0"/>
          </a:xfrm>
          <a:prstGeom prst="straightConnector1">
            <a:avLst/>
          </a:prstGeom>
          <a:noFill/>
          <a:ln w="38100" cap="flat" cmpd="sng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17" name="Shape 528">
            <a:extLst>
              <a:ext uri="{FF2B5EF4-FFF2-40B4-BE49-F238E27FC236}">
                <a16:creationId xmlns:a16="http://schemas.microsoft.com/office/drawing/2014/main" id="{0FC5644E-3427-5B42-A40B-5A81A15F7F90}"/>
              </a:ext>
            </a:extLst>
          </p:cNvPr>
          <p:cNvSpPr/>
          <p:nvPr/>
        </p:nvSpPr>
        <p:spPr>
          <a:xfrm>
            <a:off x="4933393" y="4300577"/>
            <a:ext cx="5213024" cy="1126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hu-HU" sz="1000" b="1" dirty="0">
                <a:solidFill>
                  <a:schemeClr val="bg1"/>
                </a:solidFill>
                <a:latin typeface="Montserrat" pitchFamily="2" charset="77"/>
              </a:rPr>
              <a:t>Google </a:t>
            </a:r>
            <a:r>
              <a:rPr lang="hu-HU" sz="1000" b="1" dirty="0" err="1">
                <a:solidFill>
                  <a:schemeClr val="bg1"/>
                </a:solidFill>
                <a:latin typeface="Montserrat" pitchFamily="2" charset="77"/>
              </a:rPr>
              <a:t>Analytics</a:t>
            </a:r>
            <a:endParaRPr lang="hu-HU" sz="1000" b="1" dirty="0">
              <a:solidFill>
                <a:schemeClr val="bg1"/>
              </a:solidFill>
              <a:latin typeface="Montserrat" pitchFamily="2" charset="77"/>
            </a:endParaRPr>
          </a:p>
          <a:p>
            <a:endParaRPr lang="hu-HU" sz="100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FIÓK FELÉPITÉS ÉS SETUP – #account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creation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setup</a:t>
            </a:r>
            <a:endParaRPr lang="hu-HU" sz="100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ALAP METRIKÁK –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metrics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dimensions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data</a:t>
            </a:r>
            <a:endParaRPr lang="hu-HU" sz="100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FORGALOM FORRÁSAI ÉS KAMPÁNYELEMZÉS –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traffic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sources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 #performance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campaign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reports</a:t>
            </a:r>
            <a:endParaRPr lang="hu-HU" sz="100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RIPORT KÉSZITÉS, ADATOK ÁTADÁSA –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reporting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leads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 #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data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driven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</a:rPr>
              <a:t>takeaways</a:t>
            </a:r>
            <a:endParaRPr lang="hu-HU" sz="1000" dirty="0">
              <a:solidFill>
                <a:schemeClr val="bg1"/>
              </a:solidFill>
              <a:latin typeface="Montserrat" pitchFamily="2" charset="77"/>
            </a:endParaRPr>
          </a:p>
        </p:txBody>
      </p:sp>
      <p:cxnSp>
        <p:nvCxnSpPr>
          <p:cNvPr id="18" name="Shape 245">
            <a:extLst>
              <a:ext uri="{FF2B5EF4-FFF2-40B4-BE49-F238E27FC236}">
                <a16:creationId xmlns:a16="http://schemas.microsoft.com/office/drawing/2014/main" id="{3B8F187D-66EF-C840-BFA7-79F9AF24C942}"/>
              </a:ext>
            </a:extLst>
          </p:cNvPr>
          <p:cNvCxnSpPr>
            <a:cxnSpLocks/>
          </p:cNvCxnSpPr>
          <p:nvPr/>
        </p:nvCxnSpPr>
        <p:spPr>
          <a:xfrm flipH="1">
            <a:off x="5005056" y="4562098"/>
            <a:ext cx="982889" cy="0"/>
          </a:xfrm>
          <a:prstGeom prst="straightConnector1">
            <a:avLst/>
          </a:prstGeom>
          <a:noFill/>
          <a:ln w="38100" cap="flat" cmpd="sng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58788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32">
            <a:extLst>
              <a:ext uri="{FF2B5EF4-FFF2-40B4-BE49-F238E27FC236}">
                <a16:creationId xmlns:a16="http://schemas.microsoft.com/office/drawing/2014/main" id="{D1337F04-F35F-574B-AE9A-56E361FBCBD6}"/>
              </a:ext>
            </a:extLst>
          </p:cNvPr>
          <p:cNvSpPr/>
          <p:nvPr/>
        </p:nvSpPr>
        <p:spPr>
          <a:xfrm>
            <a:off x="7772593" y="4082904"/>
            <a:ext cx="3025309" cy="5900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600" b="1" dirty="0" err="1">
                <a:solidFill>
                  <a:srgbClr val="009E8A"/>
                </a:solidFill>
                <a:latin typeface="Montserrat"/>
                <a:ea typeface="Montserrat"/>
                <a:cs typeface="Montserrat"/>
                <a:sym typeface="Montserrat"/>
              </a:rPr>
              <a:t>Előadóink</a:t>
            </a:r>
            <a:endParaRPr lang="en-US" sz="3600" b="1" dirty="0">
              <a:solidFill>
                <a:srgbClr val="009E8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Shape 434">
            <a:extLst>
              <a:ext uri="{FF2B5EF4-FFF2-40B4-BE49-F238E27FC236}">
                <a16:creationId xmlns:a16="http://schemas.microsoft.com/office/drawing/2014/main" id="{B4385496-A826-F84F-835F-C862AF57F01A}"/>
              </a:ext>
            </a:extLst>
          </p:cNvPr>
          <p:cNvSpPr/>
          <p:nvPr/>
        </p:nvSpPr>
        <p:spPr>
          <a:xfrm>
            <a:off x="7869644" y="4752708"/>
            <a:ext cx="731520" cy="47501"/>
          </a:xfrm>
          <a:prstGeom prst="roundRect">
            <a:avLst>
              <a:gd name="adj" fmla="val 50000"/>
            </a:avLst>
          </a:prstGeom>
          <a:solidFill>
            <a:srgbClr val="009E8A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528">
            <a:extLst>
              <a:ext uri="{FF2B5EF4-FFF2-40B4-BE49-F238E27FC236}">
                <a16:creationId xmlns:a16="http://schemas.microsoft.com/office/drawing/2014/main" id="{1726802C-606F-A145-83F0-54E8FB7E3CB7}"/>
              </a:ext>
            </a:extLst>
          </p:cNvPr>
          <p:cNvSpPr/>
          <p:nvPr/>
        </p:nvSpPr>
        <p:spPr>
          <a:xfrm>
            <a:off x="713958" y="2219145"/>
            <a:ext cx="2022230" cy="59004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hu-HU" sz="1000" b="1" dirty="0">
                <a:latin typeface="Montserrat" pitchFamily="2" charset="77"/>
              </a:rPr>
              <a:t>Illyés Fruzsi</a:t>
            </a:r>
            <a:endParaRPr lang="hu-HU" sz="1000" dirty="0">
              <a:latin typeface="Montserrat" pitchFamily="2" charset="77"/>
            </a:endParaRPr>
          </a:p>
          <a:p>
            <a:r>
              <a:rPr lang="hu-HU" sz="1000" dirty="0" err="1">
                <a:latin typeface="Montserrat" pitchFamily="2" charset="77"/>
              </a:rPr>
              <a:t>Webbyskill</a:t>
            </a:r>
            <a:r>
              <a:rPr lang="hu-HU" sz="1000" dirty="0">
                <a:latin typeface="Montserrat" pitchFamily="2" charset="77"/>
              </a:rPr>
              <a:t> alapító</a:t>
            </a:r>
            <a:br>
              <a:rPr lang="hu-HU" sz="1000" dirty="0">
                <a:latin typeface="Montserrat" pitchFamily="2" charset="77"/>
              </a:rPr>
            </a:br>
            <a:r>
              <a:rPr lang="hu-HU" sz="1000" dirty="0">
                <a:latin typeface="Montserrat" pitchFamily="2" charset="77"/>
              </a:rPr>
              <a:t>&amp; tulajdonos</a:t>
            </a:r>
          </a:p>
        </p:txBody>
      </p:sp>
      <p:sp>
        <p:nvSpPr>
          <p:cNvPr id="8" name="Shape 528">
            <a:extLst>
              <a:ext uri="{FF2B5EF4-FFF2-40B4-BE49-F238E27FC236}">
                <a16:creationId xmlns:a16="http://schemas.microsoft.com/office/drawing/2014/main" id="{D55E9C0F-FC33-214F-BC6A-253E32073516}"/>
              </a:ext>
            </a:extLst>
          </p:cNvPr>
          <p:cNvSpPr/>
          <p:nvPr/>
        </p:nvSpPr>
        <p:spPr>
          <a:xfrm>
            <a:off x="2951418" y="2219145"/>
            <a:ext cx="2022230" cy="59004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hu-HU" sz="1000" b="1" dirty="0">
                <a:latin typeface="Montserrat" pitchFamily="2" charset="77"/>
              </a:rPr>
              <a:t>Bánki Attila </a:t>
            </a:r>
            <a:endParaRPr lang="hu-HU" sz="1000" dirty="0">
              <a:latin typeface="Montserrat" pitchFamily="2" charset="77"/>
            </a:endParaRPr>
          </a:p>
          <a:p>
            <a:r>
              <a:rPr lang="hu-HU" sz="1000" dirty="0" err="1">
                <a:latin typeface="Montserrat" pitchFamily="2" charset="77"/>
              </a:rPr>
              <a:t>Vermis</a:t>
            </a:r>
            <a:r>
              <a:rPr lang="hu-HU" sz="1000" dirty="0">
                <a:latin typeface="Montserrat" pitchFamily="2" charset="77"/>
              </a:rPr>
              <a:t> alapító &amp; tulajdonos,</a:t>
            </a:r>
            <a:br>
              <a:rPr lang="hu-HU" sz="1000" dirty="0">
                <a:latin typeface="Montserrat" pitchFamily="2" charset="77"/>
              </a:rPr>
            </a:br>
            <a:r>
              <a:rPr lang="hu-HU" sz="1000" dirty="0">
                <a:latin typeface="Montserrat" pitchFamily="2" charset="77"/>
              </a:rPr>
              <a:t>Ügyvezető</a:t>
            </a:r>
          </a:p>
        </p:txBody>
      </p:sp>
      <p:sp>
        <p:nvSpPr>
          <p:cNvPr id="9" name="Shape 528">
            <a:extLst>
              <a:ext uri="{FF2B5EF4-FFF2-40B4-BE49-F238E27FC236}">
                <a16:creationId xmlns:a16="http://schemas.microsoft.com/office/drawing/2014/main" id="{2A931107-CAD6-E440-89A5-E72C686F337F}"/>
              </a:ext>
            </a:extLst>
          </p:cNvPr>
          <p:cNvSpPr/>
          <p:nvPr/>
        </p:nvSpPr>
        <p:spPr>
          <a:xfrm>
            <a:off x="5188878" y="2219145"/>
            <a:ext cx="2022230" cy="59004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hu-HU" sz="1000" b="1" dirty="0">
                <a:latin typeface="Montserrat" pitchFamily="2" charset="77"/>
              </a:rPr>
              <a:t>Dr. Jenes Barbara </a:t>
            </a:r>
            <a:endParaRPr lang="hu-HU" sz="1000" dirty="0">
              <a:latin typeface="Montserrat" pitchFamily="2" charset="77"/>
            </a:endParaRPr>
          </a:p>
          <a:p>
            <a:r>
              <a:rPr lang="hu-HU" sz="1000" dirty="0">
                <a:latin typeface="Montserrat" pitchFamily="2" charset="77"/>
              </a:rPr>
              <a:t>Egyetemi adjunktus, stratégiai igazgató</a:t>
            </a:r>
            <a:br>
              <a:rPr lang="hu-HU" sz="1000" dirty="0">
                <a:latin typeface="Montserrat" pitchFamily="2" charset="77"/>
              </a:rPr>
            </a:br>
            <a:r>
              <a:rPr lang="hu-HU" sz="1000" dirty="0" err="1">
                <a:latin typeface="Montserrat" pitchFamily="2" charset="77"/>
              </a:rPr>
              <a:t>Geometry</a:t>
            </a:r>
            <a:r>
              <a:rPr lang="hu-HU" sz="1000" dirty="0">
                <a:latin typeface="Montserrat" pitchFamily="2" charset="77"/>
              </a:rPr>
              <a:t> Group</a:t>
            </a:r>
          </a:p>
        </p:txBody>
      </p:sp>
      <p:sp>
        <p:nvSpPr>
          <p:cNvPr id="10" name="Shape 528">
            <a:extLst>
              <a:ext uri="{FF2B5EF4-FFF2-40B4-BE49-F238E27FC236}">
                <a16:creationId xmlns:a16="http://schemas.microsoft.com/office/drawing/2014/main" id="{AFDBC03D-D8F0-BB45-AE62-454EAF31BF39}"/>
              </a:ext>
            </a:extLst>
          </p:cNvPr>
          <p:cNvSpPr/>
          <p:nvPr/>
        </p:nvSpPr>
        <p:spPr>
          <a:xfrm>
            <a:off x="7426338" y="2219145"/>
            <a:ext cx="2022230" cy="59004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hu-HU" sz="1000" b="1" dirty="0">
                <a:latin typeface="Montserrat" pitchFamily="2" charset="77"/>
              </a:rPr>
              <a:t>Dr. Harsányi Dávid</a:t>
            </a:r>
            <a:endParaRPr lang="hu-HU" sz="1000" dirty="0">
              <a:latin typeface="Montserrat" pitchFamily="2" charset="77"/>
            </a:endParaRPr>
          </a:p>
          <a:p>
            <a:r>
              <a:rPr lang="hu-HU" sz="1000" dirty="0">
                <a:latin typeface="Montserrat" pitchFamily="2" charset="77"/>
              </a:rPr>
              <a:t>Tanszékvezető</a:t>
            </a:r>
            <a:br>
              <a:rPr lang="hu-HU" sz="1000" dirty="0">
                <a:latin typeface="Montserrat" pitchFamily="2" charset="77"/>
              </a:rPr>
            </a:br>
            <a:r>
              <a:rPr lang="hu-HU" sz="1000" dirty="0">
                <a:latin typeface="Montserrat" pitchFamily="2" charset="77"/>
              </a:rPr>
              <a:t>(BGE)</a:t>
            </a:r>
          </a:p>
        </p:txBody>
      </p:sp>
      <p:sp>
        <p:nvSpPr>
          <p:cNvPr id="11" name="Shape 528">
            <a:extLst>
              <a:ext uri="{FF2B5EF4-FFF2-40B4-BE49-F238E27FC236}">
                <a16:creationId xmlns:a16="http://schemas.microsoft.com/office/drawing/2014/main" id="{7D5456EF-A4A7-1E4B-8228-A5A31B5141CD}"/>
              </a:ext>
            </a:extLst>
          </p:cNvPr>
          <p:cNvSpPr/>
          <p:nvPr/>
        </p:nvSpPr>
        <p:spPr>
          <a:xfrm>
            <a:off x="9663798" y="2219145"/>
            <a:ext cx="2022230" cy="59004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hu-HU" sz="1000" b="1" dirty="0">
                <a:latin typeface="Montserrat" pitchFamily="2" charset="77"/>
              </a:rPr>
              <a:t>Sallai Dániel</a:t>
            </a:r>
            <a:endParaRPr lang="hu-HU" sz="1000" dirty="0">
              <a:latin typeface="Montserrat" pitchFamily="2" charset="77"/>
            </a:endParaRPr>
          </a:p>
          <a:p>
            <a:r>
              <a:rPr lang="hu-HU" sz="1000" dirty="0">
                <a:latin typeface="Montserrat" pitchFamily="2" charset="77"/>
              </a:rPr>
              <a:t>Marketing vezető és társtulajdonos</a:t>
            </a:r>
          </a:p>
          <a:p>
            <a:r>
              <a:rPr lang="hu-HU" sz="1000" dirty="0">
                <a:latin typeface="Montserrat" pitchFamily="2" charset="77"/>
              </a:rPr>
              <a:t>Brokerchooser.com, </a:t>
            </a:r>
            <a:r>
              <a:rPr lang="hu-HU" sz="1000" dirty="0" err="1">
                <a:latin typeface="Montserrat" pitchFamily="2" charset="77"/>
              </a:rPr>
              <a:t>Fordel.agency</a:t>
            </a:r>
            <a:endParaRPr lang="hu-HU" sz="1000" dirty="0">
              <a:latin typeface="Montserrat" pitchFamily="2" charset="77"/>
            </a:endParaRPr>
          </a:p>
        </p:txBody>
      </p:sp>
      <p:sp>
        <p:nvSpPr>
          <p:cNvPr id="12" name="Shape 528">
            <a:extLst>
              <a:ext uri="{FF2B5EF4-FFF2-40B4-BE49-F238E27FC236}">
                <a16:creationId xmlns:a16="http://schemas.microsoft.com/office/drawing/2014/main" id="{2AA00239-A50D-054E-8870-72807F7412C2}"/>
              </a:ext>
            </a:extLst>
          </p:cNvPr>
          <p:cNvSpPr/>
          <p:nvPr/>
        </p:nvSpPr>
        <p:spPr>
          <a:xfrm>
            <a:off x="713958" y="5297988"/>
            <a:ext cx="2022230" cy="59004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hu-HU" sz="1000" b="1" dirty="0" err="1">
                <a:latin typeface="Montserrat" pitchFamily="2" charset="77"/>
              </a:rPr>
              <a:t>Pálhidy</a:t>
            </a:r>
            <a:r>
              <a:rPr lang="hu-HU" sz="1000" b="1" dirty="0">
                <a:latin typeface="Montserrat" pitchFamily="2" charset="77"/>
              </a:rPr>
              <a:t> Fruzsina</a:t>
            </a:r>
            <a:endParaRPr lang="hu-HU" sz="1000" dirty="0">
              <a:latin typeface="Montserrat" pitchFamily="2" charset="77"/>
            </a:endParaRPr>
          </a:p>
          <a:p>
            <a:r>
              <a:rPr lang="hu-HU" sz="1000" dirty="0" err="1">
                <a:latin typeface="Montserrat" pitchFamily="2" charset="77"/>
              </a:rPr>
              <a:t>Senior</a:t>
            </a:r>
            <a:r>
              <a:rPr lang="hu-HU" sz="1000" dirty="0">
                <a:latin typeface="Montserrat" pitchFamily="2" charset="77"/>
              </a:rPr>
              <a:t> PPC </a:t>
            </a:r>
            <a:r>
              <a:rPr lang="hu-HU" sz="1000" dirty="0" err="1">
                <a:latin typeface="Montserrat" pitchFamily="2" charset="77"/>
              </a:rPr>
              <a:t>Expert</a:t>
            </a:r>
            <a:endParaRPr lang="hu-HU" sz="1000" dirty="0">
              <a:latin typeface="Montserrat" pitchFamily="2" charset="77"/>
            </a:endParaRPr>
          </a:p>
        </p:txBody>
      </p:sp>
      <p:sp>
        <p:nvSpPr>
          <p:cNvPr id="13" name="Shape 528">
            <a:extLst>
              <a:ext uri="{FF2B5EF4-FFF2-40B4-BE49-F238E27FC236}">
                <a16:creationId xmlns:a16="http://schemas.microsoft.com/office/drawing/2014/main" id="{FC147624-C8B3-CF44-82D7-47CAD6E71FAC}"/>
              </a:ext>
            </a:extLst>
          </p:cNvPr>
          <p:cNvSpPr/>
          <p:nvPr/>
        </p:nvSpPr>
        <p:spPr>
          <a:xfrm>
            <a:off x="2951418" y="5297988"/>
            <a:ext cx="2022230" cy="59004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hu-HU" sz="1000" b="1" dirty="0">
                <a:latin typeface="Montserrat" pitchFamily="2" charset="77"/>
              </a:rPr>
              <a:t>Szántó Zsófi</a:t>
            </a:r>
            <a:endParaRPr lang="hu-HU" sz="1000" dirty="0">
              <a:latin typeface="Montserrat" pitchFamily="2" charset="77"/>
            </a:endParaRPr>
          </a:p>
          <a:p>
            <a:r>
              <a:rPr lang="hu-HU" sz="1000" dirty="0" err="1">
                <a:latin typeface="Montserrat" pitchFamily="2" charset="77"/>
              </a:rPr>
              <a:t>Analytics</a:t>
            </a:r>
            <a:r>
              <a:rPr lang="hu-HU" sz="1000" dirty="0">
                <a:latin typeface="Montserrat" pitchFamily="2" charset="77"/>
              </a:rPr>
              <a:t> </a:t>
            </a:r>
            <a:r>
              <a:rPr lang="hu-HU" sz="1000" dirty="0" err="1">
                <a:latin typeface="Montserrat" pitchFamily="2" charset="77"/>
              </a:rPr>
              <a:t>Expert</a:t>
            </a:r>
            <a:endParaRPr lang="hu-HU" sz="1000" dirty="0">
              <a:latin typeface="Montserrat" pitchFamily="2" charset="77"/>
            </a:endParaRPr>
          </a:p>
        </p:txBody>
      </p:sp>
      <p:sp>
        <p:nvSpPr>
          <p:cNvPr id="14" name="Shape 528">
            <a:extLst>
              <a:ext uri="{FF2B5EF4-FFF2-40B4-BE49-F238E27FC236}">
                <a16:creationId xmlns:a16="http://schemas.microsoft.com/office/drawing/2014/main" id="{6519A601-FE09-904C-8A99-AA8694DF6459}"/>
              </a:ext>
            </a:extLst>
          </p:cNvPr>
          <p:cNvSpPr/>
          <p:nvPr/>
        </p:nvSpPr>
        <p:spPr>
          <a:xfrm>
            <a:off x="5188878" y="5297988"/>
            <a:ext cx="2022230" cy="59004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endParaRPr lang="hu-HU" sz="1000" dirty="0">
              <a:latin typeface="Montserrat" pitchFamily="2" charset="77"/>
            </a:endParaRPr>
          </a:p>
        </p:txBody>
      </p:sp>
      <p:pic>
        <p:nvPicPr>
          <p:cNvPr id="3" name="Kép helye 2">
            <a:extLst>
              <a:ext uri="{FF2B5EF4-FFF2-40B4-BE49-F238E27FC236}">
                <a16:creationId xmlns:a16="http://schemas.microsoft.com/office/drawing/2014/main" id="{9F3FA843-631C-4CD7-8155-B5A59CBE23EE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/>
          <a:srcRect t="8567" b="856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" name="Kép helye 3">
            <a:extLst>
              <a:ext uri="{FF2B5EF4-FFF2-40B4-BE49-F238E27FC236}">
                <a16:creationId xmlns:a16="http://schemas.microsoft.com/office/drawing/2014/main" id="{735A25F5-BD90-4C6B-A497-F9E39734CF1D}"/>
              </a:ext>
            </a:extLst>
          </p:cNvPr>
          <p:cNvPicPr>
            <a:picLocks noGrp="1" noChangeAspect="1"/>
          </p:cNvPicPr>
          <p:nvPr>
            <p:ph type="pic" idx="5"/>
          </p:nvPr>
        </p:nvPicPr>
        <p:blipFill>
          <a:blip r:embed="rId3"/>
          <a:srcRect t="8836" b="883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" name="Kép helye 1">
            <a:extLst>
              <a:ext uri="{FF2B5EF4-FFF2-40B4-BE49-F238E27FC236}">
                <a16:creationId xmlns:a16="http://schemas.microsoft.com/office/drawing/2014/main" id="{36A2DF93-0292-4A0D-A865-3FF8A68A31B9}"/>
              </a:ext>
            </a:extLst>
          </p:cNvPr>
          <p:cNvPicPr>
            <a:picLocks noGrp="1" noChangeAspect="1"/>
          </p:cNvPicPr>
          <p:nvPr>
            <p:ph type="pic" idx="8"/>
          </p:nvPr>
        </p:nvPicPr>
        <p:blipFill>
          <a:blip r:embed="rId4"/>
          <a:srcRect t="8245" b="824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CD1B6FD-5E94-5D48-AA16-B447CD4EF3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8264" y="2925455"/>
            <a:ext cx="823065" cy="43210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9DEB5F0-2C4C-F649-91BA-33D162822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172" y="5671976"/>
            <a:ext cx="823065" cy="43210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86124CC-5C8D-8C41-BD17-B9A9192920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478" y="2740442"/>
            <a:ext cx="705603" cy="70560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057DD74-29F3-B54C-8F83-B27D62894F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428" y="2968947"/>
            <a:ext cx="1640237" cy="331085"/>
          </a:xfrm>
          <a:prstGeom prst="rect">
            <a:avLst/>
          </a:prstGeom>
        </p:spPr>
      </p:pic>
      <p:pic>
        <p:nvPicPr>
          <p:cNvPr id="25" name="Kép helye 10">
            <a:extLst>
              <a:ext uri="{FF2B5EF4-FFF2-40B4-BE49-F238E27FC236}">
                <a16:creationId xmlns:a16="http://schemas.microsoft.com/office/drawing/2014/main" id="{D6BB7A5C-9B9D-4AB2-84D8-B04EA6D9F509}"/>
              </a:ext>
            </a:extLst>
          </p:cNvPr>
          <p:cNvPicPr>
            <a:picLocks noGrp="1" noChangeAspect="1"/>
          </p:cNvPicPr>
          <p:nvPr>
            <p:ph type="pic" idx="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" b="763"/>
          <a:stretch>
            <a:fillRect/>
          </a:stretch>
        </p:blipFill>
        <p:spPr>
          <a:xfrm>
            <a:off x="714375" y="3603625"/>
            <a:ext cx="2022475" cy="1693863"/>
          </a:xfrm>
        </p:spPr>
      </p:pic>
      <p:pic>
        <p:nvPicPr>
          <p:cNvPr id="26" name="Kép helye 11">
            <a:extLst>
              <a:ext uri="{FF2B5EF4-FFF2-40B4-BE49-F238E27FC236}">
                <a16:creationId xmlns:a16="http://schemas.microsoft.com/office/drawing/2014/main" id="{DC933A61-7A5A-43D4-8C11-21FD674742A4}"/>
              </a:ext>
            </a:extLst>
          </p:cNvPr>
          <p:cNvPicPr>
            <a:picLocks noGrp="1" noChangeAspect="1"/>
          </p:cNvPicPr>
          <p:nvPr>
            <p:ph type="pic" idx="9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" b="763"/>
          <a:stretch>
            <a:fillRect/>
          </a:stretch>
        </p:blipFill>
        <p:spPr>
          <a:xfrm>
            <a:off x="9663113" y="525463"/>
            <a:ext cx="2022475" cy="1693862"/>
          </a:xfrm>
        </p:spPr>
      </p:pic>
      <p:pic>
        <p:nvPicPr>
          <p:cNvPr id="27" name="Kép helye 23">
            <a:extLst>
              <a:ext uri="{FF2B5EF4-FFF2-40B4-BE49-F238E27FC236}">
                <a16:creationId xmlns:a16="http://schemas.microsoft.com/office/drawing/2014/main" id="{328218C5-AE03-40CE-A38E-1C11544C41B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10"/>
          <a:srcRect t="792" b="792"/>
          <a:stretch>
            <a:fillRect/>
          </a:stretch>
        </p:blipFill>
        <p:spPr>
          <a:xfrm>
            <a:off x="2951163" y="525463"/>
            <a:ext cx="2022475" cy="1693862"/>
          </a:xfrm>
        </p:spPr>
      </p:pic>
      <p:pic>
        <p:nvPicPr>
          <p:cNvPr id="28" name="Kép helye 2">
            <a:extLst>
              <a:ext uri="{FF2B5EF4-FFF2-40B4-BE49-F238E27FC236}">
                <a16:creationId xmlns:a16="http://schemas.microsoft.com/office/drawing/2014/main" id="{1CE98C8A-535F-4783-A8B8-E128593CC9C0}"/>
              </a:ext>
            </a:extLst>
          </p:cNvPr>
          <p:cNvPicPr>
            <a:picLocks noGrp="1" noChangeAspect="1"/>
          </p:cNvPicPr>
          <p:nvPr>
            <p:ph type="pic" idx="7"/>
          </p:nvPr>
        </p:nvPicPr>
        <p:blipFill>
          <a:blip r:embed="rId11"/>
          <a:srcRect t="792" b="792"/>
          <a:stretch>
            <a:fillRect/>
          </a:stretch>
        </p:blipFill>
        <p:spPr>
          <a:xfrm>
            <a:off x="714375" y="525463"/>
            <a:ext cx="2022475" cy="1693862"/>
          </a:xfr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7B3862B9-06D1-4C13-8878-B405DD10EE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73335" y="2844052"/>
            <a:ext cx="811680" cy="51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36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096CDC-D206-5945-8E93-44CF09A57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7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553</Words>
  <Application>Microsoft Office PowerPoint</Application>
  <PresentationFormat>Szélesvásznú</PresentationFormat>
  <Paragraphs>83</Paragraphs>
  <Slides>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</vt:i4>
      </vt:variant>
    </vt:vector>
  </HeadingPairs>
  <TitlesOfParts>
    <vt:vector size="14" baseType="lpstr">
      <vt:lpstr>Arial</vt:lpstr>
      <vt:lpstr>Calibri</vt:lpstr>
      <vt:lpstr>Calibri Light</vt:lpstr>
      <vt:lpstr>Gill Sans</vt:lpstr>
      <vt:lpstr>Lato</vt:lpstr>
      <vt:lpstr>Montserrat</vt:lpstr>
      <vt:lpstr>Open Sans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Windows-felhasználó</cp:lastModifiedBy>
  <cp:revision>6</cp:revision>
  <dcterms:created xsi:type="dcterms:W3CDTF">2019-03-13T17:04:39Z</dcterms:created>
  <dcterms:modified xsi:type="dcterms:W3CDTF">2020-01-08T13:18:45Z</dcterms:modified>
</cp:coreProperties>
</file>